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61" r:id="rId5"/>
    <p:sldId id="272" r:id="rId6"/>
    <p:sldId id="274" r:id="rId7"/>
    <p:sldId id="270" r:id="rId8"/>
    <p:sldId id="275" r:id="rId9"/>
    <p:sldId id="281" r:id="rId10"/>
    <p:sldId id="262" r:id="rId11"/>
    <p:sldId id="278" r:id="rId12"/>
    <p:sldId id="282" r:id="rId13"/>
    <p:sldId id="277" r:id="rId14"/>
    <p:sldId id="279" r:id="rId15"/>
    <p:sldId id="280" r:id="rId16"/>
    <p:sldId id="271" r:id="rId17"/>
    <p:sldId id="268" r:id="rId18"/>
    <p:sldId id="257" r:id="rId19"/>
    <p:sldId id="265" r:id="rId20"/>
  </p:sldIdLst>
  <p:sldSz cx="10696575" cy="7562850"/>
  <p:notesSz cx="7562850" cy="10696575"/>
  <p:embeddedFontLst>
    <p:embeddedFont>
      <p:font typeface="Noto Sans KR" panose="020B0600000101010101" charset="-127"/>
      <p:regular r:id="rId22"/>
      <p:bold r:id="rId23"/>
    </p:embeddedFont>
    <p:embeddedFont>
      <p:font typeface="Noto Sans KR Medium" panose="020B0600000101010101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026"/>
    <a:srgbClr val="FCE78E"/>
    <a:srgbClr val="D75C3D"/>
    <a:srgbClr val="E8D0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84927" autoAdjust="0"/>
  </p:normalViewPr>
  <p:slideViewPr>
    <p:cSldViewPr>
      <p:cViewPr varScale="1">
        <p:scale>
          <a:sx n="70" d="100"/>
          <a:sy n="70" d="100"/>
        </p:scale>
        <p:origin x="1469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E1C6A-2C13-461D-A7FD-5EDBE6E0403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B6F71-431D-4E4C-ABB6-1CB129CE1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5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음원 유통 과정에서 기획사로부터 소비자에게 직접적으로 유통되는 스트리밍 플랫폼으로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음원 등록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할 때는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등록할 음원 데이터 파일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(FLAC, MP3 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등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endParaRPr lang="en-US" alt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해당 음원에 대한 메타 데이터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제목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아티스트명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앨범명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앨범 분류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장르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트랙 번호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발매일 등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포함하여 등록해야 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합니다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다만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음원에 대한 메타 </a:t>
            </a:r>
            <a:r>
              <a:rPr lang="ko-KR" alt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데이터중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리스너들과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음악 </a:t>
            </a:r>
            <a:r>
              <a:rPr lang="ko-KR" alt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관계자간의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의견이 분분한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확실하지 않은 요소인 앨범 장르는 </a:t>
            </a:r>
            <a:endParaRPr lang="en-US" alt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가사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음악적 특성으로 보통 정해지는데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	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저희 조는 </a:t>
            </a:r>
            <a:r>
              <a:rPr lang="ko-KR" alt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그중에서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가사를 통해 음악의 장르를 예측해보고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예측한 결과가 유의미한 결과를 도출 할 수 있는지 판단을 세울 수 있는</a:t>
            </a:r>
            <a:endParaRPr lang="en-US" alt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장르 등록 시스템을 만들어 봤습니다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B6F71-431D-4E4C-ABB6-1CB129CE1F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350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구조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B6F71-431D-4E4C-ABB6-1CB129CE1FC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09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구조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B6F71-431D-4E4C-ABB6-1CB129CE1FC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751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구조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B6F71-431D-4E4C-ABB6-1CB129CE1F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65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구조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B6F71-431D-4E4C-ABB6-1CB129CE1F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696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구조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B6F71-431D-4E4C-ABB6-1CB129CE1F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94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벅스</a:t>
            </a:r>
            <a:r>
              <a:rPr lang="en-US" altLang="ko-KR" dirty="0"/>
              <a:t>, </a:t>
            </a:r>
            <a:r>
              <a:rPr lang="ko-KR" altLang="en-US" dirty="0"/>
              <a:t>멜론에서 </a:t>
            </a:r>
            <a:r>
              <a:rPr lang="ko-KR" altLang="en-US" dirty="0" err="1"/>
              <a:t>크롤링을</a:t>
            </a:r>
            <a:r>
              <a:rPr lang="ko-KR" altLang="en-US" dirty="0"/>
              <a:t> 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근데 여기다가 코드 </a:t>
            </a:r>
            <a:r>
              <a:rPr lang="ko-KR" altLang="en-US" dirty="0" err="1"/>
              <a:t>캡쳐본을</a:t>
            </a:r>
            <a:r>
              <a:rPr lang="ko-KR" altLang="en-US" dirty="0"/>
              <a:t> 넣을지 말지는 모르겠습니다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+ </a:t>
            </a:r>
            <a:r>
              <a:rPr lang="en-US" altLang="ko-KR" dirty="0" err="1"/>
              <a:t>Konlpy</a:t>
            </a:r>
            <a:r>
              <a:rPr lang="en-US" altLang="ko-KR" dirty="0"/>
              <a:t>(</a:t>
            </a:r>
            <a:r>
              <a:rPr lang="ko-KR" altLang="en-US" dirty="0"/>
              <a:t>저 태극모양 파이썬</a:t>
            </a:r>
            <a:r>
              <a:rPr lang="en-US" altLang="ko-KR" dirty="0"/>
              <a:t>) + </a:t>
            </a:r>
            <a:r>
              <a:rPr lang="en-US" altLang="ko-KR" dirty="0" err="1"/>
              <a:t>pykospacing</a:t>
            </a:r>
            <a:r>
              <a:rPr lang="ko-KR" altLang="en-US" dirty="0"/>
              <a:t>과 </a:t>
            </a:r>
            <a:r>
              <a:rPr lang="en-US" altLang="ko-KR" dirty="0"/>
              <a:t>scikit learn</a:t>
            </a:r>
            <a:r>
              <a:rPr lang="ko-KR" altLang="en-US" dirty="0"/>
              <a:t>을 </a:t>
            </a:r>
            <a:r>
              <a:rPr lang="ko-KR" altLang="en-US" dirty="0" err="1"/>
              <a:t>어떤식으로</a:t>
            </a:r>
            <a:r>
              <a:rPr lang="ko-KR" altLang="en-US" dirty="0"/>
              <a:t> 사용했는지</a:t>
            </a:r>
            <a:endParaRPr lang="en-US" altLang="ko-KR" dirty="0"/>
          </a:p>
          <a:p>
            <a:r>
              <a:rPr lang="ko-KR" altLang="en-US" dirty="0"/>
              <a:t>말하면 </a:t>
            </a:r>
            <a:r>
              <a:rPr lang="ko-KR" altLang="en-US" dirty="0" err="1"/>
              <a:t>될거같아요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B6F71-431D-4E4C-ABB6-1CB129CE1F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16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앨범과 앨범 수록곡 정보를 따로 나눠 </a:t>
            </a:r>
            <a:r>
              <a:rPr lang="en-US" altLang="ko-KR" dirty="0"/>
              <a:t>csv </a:t>
            </a:r>
            <a:r>
              <a:rPr lang="ko-KR" altLang="en-US" dirty="0"/>
              <a:t>파일로 저장했습니다</a:t>
            </a:r>
            <a:r>
              <a:rPr lang="en-US" altLang="ko-KR" dirty="0"/>
              <a:t>. </a:t>
            </a:r>
            <a:r>
              <a:rPr lang="ko-KR" altLang="en-US" dirty="0"/>
              <a:t>여러 페이지를 이용해 </a:t>
            </a:r>
            <a:r>
              <a:rPr lang="ko-KR" altLang="en-US" dirty="0" err="1"/>
              <a:t>스크랩핑</a:t>
            </a:r>
            <a:r>
              <a:rPr lang="ko-KR" altLang="en-US" dirty="0"/>
              <a:t> 작업을 해야 했기 때문에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B6F71-431D-4E4C-ABB6-1CB129CE1F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119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앨범과 앨범 수록곡 정보를 따로 나눠 </a:t>
            </a:r>
            <a:r>
              <a:rPr lang="en-US" altLang="ko-KR" dirty="0"/>
              <a:t>csv </a:t>
            </a:r>
            <a:r>
              <a:rPr lang="ko-KR" altLang="en-US" dirty="0"/>
              <a:t>파일로 저장했습니다</a:t>
            </a:r>
            <a:r>
              <a:rPr lang="en-US" altLang="ko-KR" dirty="0"/>
              <a:t>. </a:t>
            </a:r>
            <a:r>
              <a:rPr lang="ko-KR" altLang="en-US" dirty="0"/>
              <a:t>여러 페이지를 이용해 </a:t>
            </a:r>
            <a:r>
              <a:rPr lang="ko-KR" altLang="en-US" dirty="0" err="1"/>
              <a:t>스크랩핑</a:t>
            </a:r>
            <a:r>
              <a:rPr lang="ko-KR" altLang="en-US" dirty="0"/>
              <a:t> 작업을 해야 했기 때문에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B6F71-431D-4E4C-ABB6-1CB129CE1F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596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벅스</a:t>
            </a:r>
            <a:r>
              <a:rPr lang="en-US" altLang="ko-KR" dirty="0"/>
              <a:t>, </a:t>
            </a:r>
            <a:r>
              <a:rPr lang="ko-KR" altLang="en-US" dirty="0"/>
              <a:t>멜론에서 </a:t>
            </a:r>
            <a:r>
              <a:rPr lang="ko-KR" altLang="en-US" dirty="0" err="1"/>
              <a:t>크롤링을</a:t>
            </a:r>
            <a:r>
              <a:rPr lang="ko-KR" altLang="en-US" dirty="0"/>
              <a:t> 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근데 여기다가 코드 </a:t>
            </a:r>
            <a:r>
              <a:rPr lang="ko-KR" altLang="en-US" dirty="0" err="1"/>
              <a:t>캡쳐본을</a:t>
            </a:r>
            <a:r>
              <a:rPr lang="ko-KR" altLang="en-US" dirty="0"/>
              <a:t> 넣을지 말지는 모르겠습니다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+ </a:t>
            </a:r>
            <a:r>
              <a:rPr lang="en-US" altLang="ko-KR" dirty="0" err="1"/>
              <a:t>Konlpy</a:t>
            </a:r>
            <a:r>
              <a:rPr lang="en-US" altLang="ko-KR" dirty="0"/>
              <a:t>(</a:t>
            </a:r>
            <a:r>
              <a:rPr lang="ko-KR" altLang="en-US" dirty="0"/>
              <a:t>저 태극모양 파이썬</a:t>
            </a:r>
            <a:r>
              <a:rPr lang="en-US" altLang="ko-KR" dirty="0"/>
              <a:t>) + </a:t>
            </a:r>
            <a:r>
              <a:rPr lang="en-US" altLang="ko-KR" dirty="0" err="1"/>
              <a:t>pykospacing</a:t>
            </a:r>
            <a:r>
              <a:rPr lang="ko-KR" altLang="en-US" dirty="0"/>
              <a:t>과 </a:t>
            </a:r>
            <a:r>
              <a:rPr lang="en-US" altLang="ko-KR" dirty="0"/>
              <a:t>scikit learn</a:t>
            </a:r>
            <a:r>
              <a:rPr lang="ko-KR" altLang="en-US" dirty="0"/>
              <a:t>을 </a:t>
            </a:r>
            <a:r>
              <a:rPr lang="ko-KR" altLang="en-US" dirty="0" err="1"/>
              <a:t>어떤식으로</a:t>
            </a:r>
            <a:r>
              <a:rPr lang="ko-KR" altLang="en-US" dirty="0"/>
              <a:t> 사용했는지</a:t>
            </a:r>
            <a:endParaRPr lang="en-US" altLang="ko-KR" dirty="0"/>
          </a:p>
          <a:p>
            <a:r>
              <a:rPr lang="ko-KR" altLang="en-US" dirty="0"/>
              <a:t>말하면 </a:t>
            </a:r>
            <a:r>
              <a:rPr lang="ko-KR" altLang="en-US" dirty="0" err="1"/>
              <a:t>될거같아요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B6F71-431D-4E4C-ABB6-1CB129CE1F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359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이때 사용하는 </a:t>
            </a:r>
            <a:r>
              <a:rPr lang="en-US" altLang="ko-KR" dirty="0" err="1"/>
              <a:t>hanspell</a:t>
            </a:r>
            <a:r>
              <a:rPr lang="en-US" altLang="ko-KR" dirty="0"/>
              <a:t> </a:t>
            </a:r>
            <a:r>
              <a:rPr lang="ko-KR" altLang="en-US" dirty="0"/>
              <a:t>등의 맞춤법 교정 라이브러리는 아직 정밀하지 않아 구분된 문장에 따라 달라지기 때문에 </a:t>
            </a:r>
            <a:r>
              <a:rPr lang="ko-KR" altLang="en-US" dirty="0" err="1"/>
              <a:t>전처리</a:t>
            </a:r>
            <a:r>
              <a:rPr lang="ko-KR" altLang="en-US" dirty="0"/>
              <a:t> 순서를 문장 분리 후 맞춤법을 교정할 수 있도록 배치함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B6F71-431D-4E4C-ABB6-1CB129CE1FC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4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이때 사용하는 </a:t>
            </a:r>
            <a:r>
              <a:rPr lang="en-US" altLang="ko-KR" dirty="0" err="1"/>
              <a:t>hanspell</a:t>
            </a:r>
            <a:r>
              <a:rPr lang="en-US" altLang="ko-KR" dirty="0"/>
              <a:t> </a:t>
            </a:r>
            <a:r>
              <a:rPr lang="ko-KR" altLang="en-US" dirty="0"/>
              <a:t>등의 맞춤법 교정 라이브러리는 아직 정밀하지 않아 구분된 문장에 따라 달라지기 때문에 </a:t>
            </a:r>
            <a:r>
              <a:rPr lang="ko-KR" altLang="en-US" dirty="0" err="1"/>
              <a:t>전처리</a:t>
            </a:r>
            <a:r>
              <a:rPr lang="ko-KR" altLang="en-US" dirty="0"/>
              <a:t> 순서를 문장 분리 후 맞춤법을 교정할 수 있도록 배치함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B6F71-431D-4E4C-ABB6-1CB129CE1FC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709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구조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B6F71-431D-4E4C-ABB6-1CB129CE1FC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88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구조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B6F71-431D-4E4C-ABB6-1CB129CE1FC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229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flearn.com/questions/158593/%ED%95%9C%EA%B8%80-%EC%98%81%EC%96%B4-%ED%98%BC%ED%95%A9%EB%AC%B8%EC%84%9C-%EC%A0%84%EC%B2%98%EB%A6%AC" TargetMode="External"/><Relationship Id="rId3" Type="http://schemas.openxmlformats.org/officeDocument/2006/relationships/hyperlink" Target="https://wikidocs.net/92961" TargetMode="External"/><Relationship Id="rId7" Type="http://schemas.openxmlformats.org/officeDocument/2006/relationships/hyperlink" Target="https://yamalab.tistory.com/109" TargetMode="External"/><Relationship Id="rId2" Type="http://schemas.openxmlformats.org/officeDocument/2006/relationships/hyperlink" Target="https://wikidocs.net/book/215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horajjan/221845872805" TargetMode="External"/><Relationship Id="rId5" Type="http://schemas.openxmlformats.org/officeDocument/2006/relationships/hyperlink" Target="https://wikidocs.net/22660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ebbnflow.tistory.com/246" TargetMode="External"/><Relationship Id="rId9" Type="http://schemas.openxmlformats.org/officeDocument/2006/relationships/hyperlink" Target="https://yngie-c.github.io/machine%20learning/2020/04/26/SV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75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49926" y="1664095"/>
            <a:ext cx="4233714" cy="4233714"/>
            <a:chOff x="3149926" y="1664095"/>
            <a:chExt cx="4233714" cy="423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9926" y="1664095"/>
              <a:ext cx="4233714" cy="4233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608711" y="2903789"/>
            <a:ext cx="5479152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Bebas" pitchFamily="34" charset="0"/>
              </a:rPr>
              <a:t>가사 분석을 통한</a:t>
            </a:r>
            <a:r>
              <a:rPr lang="en-US" sz="54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Bebas" pitchFamily="34" charset="0"/>
              </a:rPr>
              <a:t>장르</a:t>
            </a:r>
            <a:r>
              <a:rPr lang="en-US" sz="5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Bebas" pitchFamily="34" charset="0"/>
              </a:rPr>
              <a:t> </a:t>
            </a:r>
            <a:r>
              <a:rPr lang="ko-KR" altLang="en-US" sz="5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Bebas" pitchFamily="34" charset="0"/>
              </a:rPr>
              <a:t>예측 </a:t>
            </a:r>
            <a:r>
              <a:rPr lang="en-US" sz="54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Bebas" pitchFamily="34" charset="0"/>
              </a:rPr>
              <a:t>시스템</a:t>
            </a:r>
            <a:endParaRPr lang="en-US" sz="5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687" y="259182"/>
            <a:ext cx="86781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Segoe UI" panose="020B0502040204020203" pitchFamily="34" charset="0"/>
              </a:rPr>
              <a:t>22-2 빅데이터프로그래밍 기말 프로젝트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  <a:cs typeface="Segoe UI" panose="020B0502040204020203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91087" y="5778756"/>
            <a:ext cx="515649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3 Light" pitchFamily="34" charset="0"/>
              </a:rPr>
              <a:t>60175054 김준현</a:t>
            </a:r>
          </a:p>
          <a:p>
            <a:pPr algn="r"/>
            <a:r>
              <a:rPr 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3 Light" pitchFamily="34" charset="0"/>
              </a:rPr>
              <a:t>60201698 이채희</a:t>
            </a:r>
          </a:p>
          <a:p>
            <a:pPr algn="r"/>
            <a:endParaRPr lang="en-US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D504F3B-FD97-468D-D5AD-FCA24AD8E98F}"/>
              </a:ext>
            </a:extLst>
          </p:cNvPr>
          <p:cNvGrpSpPr/>
          <p:nvPr/>
        </p:nvGrpSpPr>
        <p:grpSpPr>
          <a:xfrm>
            <a:off x="1591344" y="2811871"/>
            <a:ext cx="5346122" cy="3560354"/>
            <a:chOff x="1591344" y="2811871"/>
            <a:chExt cx="5346122" cy="3560354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31955B3-80DF-D6C5-91BD-7A1092D8B3B3}"/>
                </a:ext>
              </a:extLst>
            </p:cNvPr>
            <p:cNvSpPr/>
            <p:nvPr/>
          </p:nvSpPr>
          <p:spPr>
            <a:xfrm>
              <a:off x="3085788" y="2811871"/>
              <a:ext cx="2359221" cy="3560354"/>
            </a:xfrm>
            <a:prstGeom prst="roundRect">
              <a:avLst/>
            </a:prstGeom>
            <a:solidFill>
              <a:srgbClr val="D75C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4F8636-DF32-F1BB-3E5D-173CF61DD535}"/>
                </a:ext>
              </a:extLst>
            </p:cNvPr>
            <p:cNvSpPr txBox="1"/>
            <p:nvPr/>
          </p:nvSpPr>
          <p:spPr>
            <a:xfrm>
              <a:off x="1591344" y="5494398"/>
              <a:ext cx="53461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kern="0" spc="-100" dirty="0">
                  <a:solidFill>
                    <a:srgbClr val="FCC026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S-Core Dream 5 Medium" pitchFamily="34" charset="0"/>
                </a:rPr>
                <a:t>Data Upload</a:t>
              </a:r>
            </a:p>
          </p:txBody>
        </p:sp>
      </p:grpSp>
      <p:sp>
        <p:nvSpPr>
          <p:cNvPr id="27" name="Object 16">
            <a:extLst>
              <a:ext uri="{FF2B5EF4-FFF2-40B4-BE49-F238E27FC236}">
                <a16:creationId xmlns:a16="http://schemas.microsoft.com/office/drawing/2014/main" id="{1C7B618C-181F-F303-1456-3303A868D996}"/>
              </a:ext>
            </a:extLst>
          </p:cNvPr>
          <p:cNvSpPr txBox="1"/>
          <p:nvPr/>
        </p:nvSpPr>
        <p:spPr>
          <a:xfrm>
            <a:off x="169210" y="1331303"/>
            <a:ext cx="1373650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3 Light" pitchFamily="34" charset="0"/>
              </a:rPr>
              <a:t>CONTENTS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2" name="Object 35">
            <a:extLst>
              <a:ext uri="{FF2B5EF4-FFF2-40B4-BE49-F238E27FC236}">
                <a16:creationId xmlns:a16="http://schemas.microsoft.com/office/drawing/2014/main" id="{B697557B-FFE4-54C5-CE23-354142137D58}"/>
              </a:ext>
            </a:extLst>
          </p:cNvPr>
          <p:cNvSpPr txBox="1"/>
          <p:nvPr/>
        </p:nvSpPr>
        <p:spPr>
          <a:xfrm>
            <a:off x="169210" y="1292831"/>
            <a:ext cx="137365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 방법</a:t>
            </a:r>
            <a:endParaRPr 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7" name="Object 24">
            <a:extLst>
              <a:ext uri="{FF2B5EF4-FFF2-40B4-BE49-F238E27FC236}">
                <a16:creationId xmlns:a16="http://schemas.microsoft.com/office/drawing/2014/main" id="{070B80AD-7884-0B77-4BED-68036B12C285}"/>
              </a:ext>
            </a:extLst>
          </p:cNvPr>
          <p:cNvSpPr txBox="1"/>
          <p:nvPr/>
        </p:nvSpPr>
        <p:spPr>
          <a:xfrm>
            <a:off x="7229940" y="5207885"/>
            <a:ext cx="314146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SVM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48" name="그룹 1001">
            <a:extLst>
              <a:ext uri="{FF2B5EF4-FFF2-40B4-BE49-F238E27FC236}">
                <a16:creationId xmlns:a16="http://schemas.microsoft.com/office/drawing/2014/main" id="{B9637101-33A7-2EEA-E95B-212669BBAF04}"/>
              </a:ext>
            </a:extLst>
          </p:cNvPr>
          <p:cNvGrpSpPr/>
          <p:nvPr/>
        </p:nvGrpSpPr>
        <p:grpSpPr>
          <a:xfrm>
            <a:off x="1542860" y="4016120"/>
            <a:ext cx="7804298" cy="29163"/>
            <a:chOff x="1445470" y="3036644"/>
            <a:chExt cx="7804298" cy="29163"/>
          </a:xfrm>
        </p:grpSpPr>
        <p:pic>
          <p:nvPicPr>
            <p:cNvPr id="49" name="Object 2">
              <a:extLst>
                <a:ext uri="{FF2B5EF4-FFF2-40B4-BE49-F238E27FC236}">
                  <a16:creationId xmlns:a16="http://schemas.microsoft.com/office/drawing/2014/main" id="{979421AC-4209-360A-1E13-6AAF1D55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470" y="3036644"/>
              <a:ext cx="7804298" cy="29163"/>
            </a:xfrm>
            <a:prstGeom prst="rect">
              <a:avLst/>
            </a:prstGeom>
          </p:spPr>
        </p:pic>
      </p:grpSp>
      <p:grpSp>
        <p:nvGrpSpPr>
          <p:cNvPr id="50" name="그룹 1002">
            <a:extLst>
              <a:ext uri="{FF2B5EF4-FFF2-40B4-BE49-F238E27FC236}">
                <a16:creationId xmlns:a16="http://schemas.microsoft.com/office/drawing/2014/main" id="{5142C570-BF68-70AF-A70F-6547E68FA5D5}"/>
              </a:ext>
            </a:extLst>
          </p:cNvPr>
          <p:cNvGrpSpPr/>
          <p:nvPr/>
        </p:nvGrpSpPr>
        <p:grpSpPr>
          <a:xfrm>
            <a:off x="7807452" y="3026866"/>
            <a:ext cx="1962399" cy="1962399"/>
            <a:chOff x="7710062" y="2047390"/>
            <a:chExt cx="1962399" cy="1962399"/>
          </a:xfrm>
        </p:grpSpPr>
        <p:pic>
          <p:nvPicPr>
            <p:cNvPr id="51" name="Object 5">
              <a:extLst>
                <a:ext uri="{FF2B5EF4-FFF2-40B4-BE49-F238E27FC236}">
                  <a16:creationId xmlns:a16="http://schemas.microsoft.com/office/drawing/2014/main" id="{A150DAEB-ADB1-8902-9663-78E60166F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0062" y="2047390"/>
              <a:ext cx="1962399" cy="1962399"/>
            </a:xfrm>
            <a:prstGeom prst="rect">
              <a:avLst/>
            </a:prstGeom>
          </p:spPr>
        </p:pic>
      </p:grpSp>
      <p:grpSp>
        <p:nvGrpSpPr>
          <p:cNvPr id="52" name="그룹 1003">
            <a:extLst>
              <a:ext uri="{FF2B5EF4-FFF2-40B4-BE49-F238E27FC236}">
                <a16:creationId xmlns:a16="http://schemas.microsoft.com/office/drawing/2014/main" id="{AC5A8236-C435-8D02-5B2F-4B6B406B3CB9}"/>
              </a:ext>
            </a:extLst>
          </p:cNvPr>
          <p:cNvGrpSpPr/>
          <p:nvPr/>
        </p:nvGrpSpPr>
        <p:grpSpPr>
          <a:xfrm>
            <a:off x="5547031" y="3026866"/>
            <a:ext cx="1962399" cy="1962399"/>
            <a:chOff x="5449641" y="2047390"/>
            <a:chExt cx="1962399" cy="1962399"/>
          </a:xfrm>
        </p:grpSpPr>
        <p:pic>
          <p:nvPicPr>
            <p:cNvPr id="53" name="Object 8">
              <a:extLst>
                <a:ext uri="{FF2B5EF4-FFF2-40B4-BE49-F238E27FC236}">
                  <a16:creationId xmlns:a16="http://schemas.microsoft.com/office/drawing/2014/main" id="{1097C602-9874-C81A-EE52-8DFF51527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641" y="2047390"/>
              <a:ext cx="1962399" cy="1962399"/>
            </a:xfrm>
            <a:prstGeom prst="rect">
              <a:avLst/>
            </a:prstGeom>
          </p:spPr>
        </p:pic>
      </p:grpSp>
      <p:grpSp>
        <p:nvGrpSpPr>
          <p:cNvPr id="54" name="그룹 1004">
            <a:extLst>
              <a:ext uri="{FF2B5EF4-FFF2-40B4-BE49-F238E27FC236}">
                <a16:creationId xmlns:a16="http://schemas.microsoft.com/office/drawing/2014/main" id="{F1E3DF8D-173C-955C-3DD7-C9C9DF0518B1}"/>
              </a:ext>
            </a:extLst>
          </p:cNvPr>
          <p:cNvGrpSpPr/>
          <p:nvPr/>
        </p:nvGrpSpPr>
        <p:grpSpPr>
          <a:xfrm>
            <a:off x="3286964" y="3026866"/>
            <a:ext cx="1962399" cy="1962399"/>
            <a:chOff x="3189574" y="2047390"/>
            <a:chExt cx="1962399" cy="1962399"/>
          </a:xfrm>
        </p:grpSpPr>
        <p:pic>
          <p:nvPicPr>
            <p:cNvPr id="55" name="Object 11">
              <a:extLst>
                <a:ext uri="{FF2B5EF4-FFF2-40B4-BE49-F238E27FC236}">
                  <a16:creationId xmlns:a16="http://schemas.microsoft.com/office/drawing/2014/main" id="{54E8EBEC-7719-EE15-4333-759623B57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9574" y="2047390"/>
              <a:ext cx="1962399" cy="1962399"/>
            </a:xfrm>
            <a:prstGeom prst="rect">
              <a:avLst/>
            </a:prstGeom>
          </p:spPr>
        </p:pic>
      </p:grpSp>
      <p:grpSp>
        <p:nvGrpSpPr>
          <p:cNvPr id="56" name="그룹 1005">
            <a:extLst>
              <a:ext uri="{FF2B5EF4-FFF2-40B4-BE49-F238E27FC236}">
                <a16:creationId xmlns:a16="http://schemas.microsoft.com/office/drawing/2014/main" id="{99A5571E-CE3D-122C-31FF-C3FD1335D8D3}"/>
              </a:ext>
            </a:extLst>
          </p:cNvPr>
          <p:cNvGrpSpPr/>
          <p:nvPr/>
        </p:nvGrpSpPr>
        <p:grpSpPr>
          <a:xfrm>
            <a:off x="1026763" y="3034920"/>
            <a:ext cx="1962399" cy="1962399"/>
            <a:chOff x="929373" y="2055444"/>
            <a:chExt cx="1962399" cy="1962399"/>
          </a:xfrm>
        </p:grpSpPr>
        <p:pic>
          <p:nvPicPr>
            <p:cNvPr id="57" name="Object 14">
              <a:extLst>
                <a:ext uri="{FF2B5EF4-FFF2-40B4-BE49-F238E27FC236}">
                  <a16:creationId xmlns:a16="http://schemas.microsoft.com/office/drawing/2014/main" id="{F9E46631-5E7D-15EA-AA82-83F0947DA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73" y="2055444"/>
              <a:ext cx="1962399" cy="1962399"/>
            </a:xfrm>
            <a:prstGeom prst="rect">
              <a:avLst/>
            </a:prstGeom>
          </p:spPr>
        </p:pic>
      </p:grpSp>
      <p:sp>
        <p:nvSpPr>
          <p:cNvPr id="58" name="Object 18">
            <a:extLst>
              <a:ext uri="{FF2B5EF4-FFF2-40B4-BE49-F238E27FC236}">
                <a16:creationId xmlns:a16="http://schemas.microsoft.com/office/drawing/2014/main" id="{2A78B713-5E89-F424-A62F-1E842ACD2687}"/>
              </a:ext>
            </a:extLst>
          </p:cNvPr>
          <p:cNvSpPr txBox="1"/>
          <p:nvPr/>
        </p:nvSpPr>
        <p:spPr>
          <a:xfrm>
            <a:off x="429847" y="3661369"/>
            <a:ext cx="314146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Preprocessed</a:t>
            </a:r>
          </a:p>
          <a:p>
            <a:pPr algn="ctr"/>
            <a:r>
              <a:rPr lang="en-US" altLang="ko-KR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file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9" name="Object 20">
            <a:extLst>
              <a:ext uri="{FF2B5EF4-FFF2-40B4-BE49-F238E27FC236}">
                <a16:creationId xmlns:a16="http://schemas.microsoft.com/office/drawing/2014/main" id="{58223A4D-A8C1-1F92-B0B8-9D8C4E6BB094}"/>
              </a:ext>
            </a:extLst>
          </p:cNvPr>
          <p:cNvSpPr txBox="1"/>
          <p:nvPr/>
        </p:nvSpPr>
        <p:spPr>
          <a:xfrm>
            <a:off x="2693673" y="3783569"/>
            <a:ext cx="314146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HDFS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0" name="Object 22">
            <a:extLst>
              <a:ext uri="{FF2B5EF4-FFF2-40B4-BE49-F238E27FC236}">
                <a16:creationId xmlns:a16="http://schemas.microsoft.com/office/drawing/2014/main" id="{A2352F39-E1A3-F2A4-7443-5D5A9D58698E}"/>
              </a:ext>
            </a:extLst>
          </p:cNvPr>
          <p:cNvSpPr txBox="1"/>
          <p:nvPr/>
        </p:nvSpPr>
        <p:spPr>
          <a:xfrm>
            <a:off x="4957499" y="3538895"/>
            <a:ext cx="3141464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HIVE</a:t>
            </a:r>
          </a:p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&amp;</a:t>
            </a:r>
          </a:p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Spark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1" name="Object 24">
            <a:extLst>
              <a:ext uri="{FF2B5EF4-FFF2-40B4-BE49-F238E27FC236}">
                <a16:creationId xmlns:a16="http://schemas.microsoft.com/office/drawing/2014/main" id="{3A38D372-0CF3-9AE2-748C-C011A16A65EB}"/>
              </a:ext>
            </a:extLst>
          </p:cNvPr>
          <p:cNvSpPr txBox="1"/>
          <p:nvPr/>
        </p:nvSpPr>
        <p:spPr>
          <a:xfrm>
            <a:off x="7237300" y="3817827"/>
            <a:ext cx="314146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SVM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Object 35">
            <a:extLst>
              <a:ext uri="{FF2B5EF4-FFF2-40B4-BE49-F238E27FC236}">
                <a16:creationId xmlns:a16="http://schemas.microsoft.com/office/drawing/2014/main" id="{5F37148E-C8C5-19AC-BF7B-D505CB4FBBA2}"/>
              </a:ext>
            </a:extLst>
          </p:cNvPr>
          <p:cNvSpPr txBox="1"/>
          <p:nvPr/>
        </p:nvSpPr>
        <p:spPr>
          <a:xfrm>
            <a:off x="166687" y="270058"/>
            <a:ext cx="27334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03. ① </a:t>
            </a:r>
            <a:r>
              <a:rPr lang="ko-KR" altLang="en-US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</a:t>
            </a:r>
            <a:endParaRPr 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A7EF77C-F2E5-85AD-2C86-40D847836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586038"/>
            <a:ext cx="10696575" cy="378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D504F3B-FD97-468D-D5AD-FCA24AD8E98F}"/>
              </a:ext>
            </a:extLst>
          </p:cNvPr>
          <p:cNvGrpSpPr/>
          <p:nvPr/>
        </p:nvGrpSpPr>
        <p:grpSpPr>
          <a:xfrm>
            <a:off x="3855169" y="2820547"/>
            <a:ext cx="5346122" cy="3560354"/>
            <a:chOff x="1591344" y="2811871"/>
            <a:chExt cx="5346122" cy="3560354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31955B3-80DF-D6C5-91BD-7A1092D8B3B3}"/>
                </a:ext>
              </a:extLst>
            </p:cNvPr>
            <p:cNvSpPr/>
            <p:nvPr/>
          </p:nvSpPr>
          <p:spPr>
            <a:xfrm>
              <a:off x="3085788" y="2811871"/>
              <a:ext cx="2359221" cy="3560354"/>
            </a:xfrm>
            <a:prstGeom prst="roundRect">
              <a:avLst/>
            </a:prstGeom>
            <a:solidFill>
              <a:srgbClr val="D75C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4F8636-DF32-F1BB-3E5D-173CF61DD535}"/>
                </a:ext>
              </a:extLst>
            </p:cNvPr>
            <p:cNvSpPr txBox="1"/>
            <p:nvPr/>
          </p:nvSpPr>
          <p:spPr>
            <a:xfrm>
              <a:off x="1591344" y="5494398"/>
              <a:ext cx="53461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kern="0" spc="-100" dirty="0">
                  <a:solidFill>
                    <a:srgbClr val="FCC026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S-Core Dream 5 Medium" pitchFamily="34" charset="0"/>
                </a:rPr>
                <a:t>Word Count</a:t>
              </a:r>
            </a:p>
          </p:txBody>
        </p:sp>
      </p:grpSp>
      <p:sp>
        <p:nvSpPr>
          <p:cNvPr id="27" name="Object 16">
            <a:extLst>
              <a:ext uri="{FF2B5EF4-FFF2-40B4-BE49-F238E27FC236}">
                <a16:creationId xmlns:a16="http://schemas.microsoft.com/office/drawing/2014/main" id="{1C7B618C-181F-F303-1456-3303A868D996}"/>
              </a:ext>
            </a:extLst>
          </p:cNvPr>
          <p:cNvSpPr txBox="1"/>
          <p:nvPr/>
        </p:nvSpPr>
        <p:spPr>
          <a:xfrm>
            <a:off x="169210" y="1331303"/>
            <a:ext cx="1373650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3 Light" pitchFamily="34" charset="0"/>
              </a:rPr>
              <a:t>CONTENTS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2" name="Object 35">
            <a:extLst>
              <a:ext uri="{FF2B5EF4-FFF2-40B4-BE49-F238E27FC236}">
                <a16:creationId xmlns:a16="http://schemas.microsoft.com/office/drawing/2014/main" id="{B697557B-FFE4-54C5-CE23-354142137D58}"/>
              </a:ext>
            </a:extLst>
          </p:cNvPr>
          <p:cNvSpPr txBox="1"/>
          <p:nvPr/>
        </p:nvSpPr>
        <p:spPr>
          <a:xfrm>
            <a:off x="169210" y="1292831"/>
            <a:ext cx="137365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 방법</a:t>
            </a:r>
            <a:endParaRPr 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48" name="그룹 1001">
            <a:extLst>
              <a:ext uri="{FF2B5EF4-FFF2-40B4-BE49-F238E27FC236}">
                <a16:creationId xmlns:a16="http://schemas.microsoft.com/office/drawing/2014/main" id="{B9637101-33A7-2EEA-E95B-212669BBAF04}"/>
              </a:ext>
            </a:extLst>
          </p:cNvPr>
          <p:cNvGrpSpPr/>
          <p:nvPr/>
        </p:nvGrpSpPr>
        <p:grpSpPr>
          <a:xfrm>
            <a:off x="1542860" y="4016120"/>
            <a:ext cx="7804298" cy="29163"/>
            <a:chOff x="1445470" y="3036644"/>
            <a:chExt cx="7804298" cy="29163"/>
          </a:xfrm>
        </p:grpSpPr>
        <p:pic>
          <p:nvPicPr>
            <p:cNvPr id="49" name="Object 2">
              <a:extLst>
                <a:ext uri="{FF2B5EF4-FFF2-40B4-BE49-F238E27FC236}">
                  <a16:creationId xmlns:a16="http://schemas.microsoft.com/office/drawing/2014/main" id="{979421AC-4209-360A-1E13-6AAF1D55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470" y="3036644"/>
              <a:ext cx="7804298" cy="29163"/>
            </a:xfrm>
            <a:prstGeom prst="rect">
              <a:avLst/>
            </a:prstGeom>
          </p:spPr>
        </p:pic>
      </p:grpSp>
      <p:grpSp>
        <p:nvGrpSpPr>
          <p:cNvPr id="52" name="그룹 1003">
            <a:extLst>
              <a:ext uri="{FF2B5EF4-FFF2-40B4-BE49-F238E27FC236}">
                <a16:creationId xmlns:a16="http://schemas.microsoft.com/office/drawing/2014/main" id="{AC5A8236-C435-8D02-5B2F-4B6B406B3CB9}"/>
              </a:ext>
            </a:extLst>
          </p:cNvPr>
          <p:cNvGrpSpPr/>
          <p:nvPr/>
        </p:nvGrpSpPr>
        <p:grpSpPr>
          <a:xfrm>
            <a:off x="5547031" y="3026866"/>
            <a:ext cx="1962399" cy="1962399"/>
            <a:chOff x="5449641" y="2047390"/>
            <a:chExt cx="1962399" cy="1962399"/>
          </a:xfrm>
        </p:grpSpPr>
        <p:pic>
          <p:nvPicPr>
            <p:cNvPr id="53" name="Object 8">
              <a:extLst>
                <a:ext uri="{FF2B5EF4-FFF2-40B4-BE49-F238E27FC236}">
                  <a16:creationId xmlns:a16="http://schemas.microsoft.com/office/drawing/2014/main" id="{1097C602-9874-C81A-EE52-8DFF51527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9641" y="2047390"/>
              <a:ext cx="1962399" cy="1962399"/>
            </a:xfrm>
            <a:prstGeom prst="rect">
              <a:avLst/>
            </a:prstGeom>
          </p:spPr>
        </p:pic>
      </p:grpSp>
      <p:grpSp>
        <p:nvGrpSpPr>
          <p:cNvPr id="54" name="그룹 1004">
            <a:extLst>
              <a:ext uri="{FF2B5EF4-FFF2-40B4-BE49-F238E27FC236}">
                <a16:creationId xmlns:a16="http://schemas.microsoft.com/office/drawing/2014/main" id="{F1E3DF8D-173C-955C-3DD7-C9C9DF0518B1}"/>
              </a:ext>
            </a:extLst>
          </p:cNvPr>
          <p:cNvGrpSpPr/>
          <p:nvPr/>
        </p:nvGrpSpPr>
        <p:grpSpPr>
          <a:xfrm>
            <a:off x="3286964" y="3026866"/>
            <a:ext cx="1962399" cy="1962399"/>
            <a:chOff x="3189574" y="2047390"/>
            <a:chExt cx="1962399" cy="1962399"/>
          </a:xfrm>
        </p:grpSpPr>
        <p:pic>
          <p:nvPicPr>
            <p:cNvPr id="55" name="Object 11">
              <a:extLst>
                <a:ext uri="{FF2B5EF4-FFF2-40B4-BE49-F238E27FC236}">
                  <a16:creationId xmlns:a16="http://schemas.microsoft.com/office/drawing/2014/main" id="{54E8EBEC-7719-EE15-4333-759623B57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9574" y="2047390"/>
              <a:ext cx="1962399" cy="1962399"/>
            </a:xfrm>
            <a:prstGeom prst="rect">
              <a:avLst/>
            </a:prstGeom>
          </p:spPr>
        </p:pic>
      </p:grpSp>
      <p:grpSp>
        <p:nvGrpSpPr>
          <p:cNvPr id="56" name="그룹 1005">
            <a:extLst>
              <a:ext uri="{FF2B5EF4-FFF2-40B4-BE49-F238E27FC236}">
                <a16:creationId xmlns:a16="http://schemas.microsoft.com/office/drawing/2014/main" id="{99A5571E-CE3D-122C-31FF-C3FD1335D8D3}"/>
              </a:ext>
            </a:extLst>
          </p:cNvPr>
          <p:cNvGrpSpPr/>
          <p:nvPr/>
        </p:nvGrpSpPr>
        <p:grpSpPr>
          <a:xfrm>
            <a:off x="1026763" y="3034920"/>
            <a:ext cx="1962399" cy="1962399"/>
            <a:chOff x="929373" y="2055444"/>
            <a:chExt cx="1962399" cy="1962399"/>
          </a:xfrm>
        </p:grpSpPr>
        <p:pic>
          <p:nvPicPr>
            <p:cNvPr id="57" name="Object 14">
              <a:extLst>
                <a:ext uri="{FF2B5EF4-FFF2-40B4-BE49-F238E27FC236}">
                  <a16:creationId xmlns:a16="http://schemas.microsoft.com/office/drawing/2014/main" id="{F9E46631-5E7D-15EA-AA82-83F0947DA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373" y="2055444"/>
              <a:ext cx="1962399" cy="1962399"/>
            </a:xfrm>
            <a:prstGeom prst="rect">
              <a:avLst/>
            </a:prstGeom>
          </p:spPr>
        </p:pic>
      </p:grpSp>
      <p:sp>
        <p:nvSpPr>
          <p:cNvPr id="58" name="Object 18">
            <a:extLst>
              <a:ext uri="{FF2B5EF4-FFF2-40B4-BE49-F238E27FC236}">
                <a16:creationId xmlns:a16="http://schemas.microsoft.com/office/drawing/2014/main" id="{2A78B713-5E89-F424-A62F-1E842ACD2687}"/>
              </a:ext>
            </a:extLst>
          </p:cNvPr>
          <p:cNvSpPr txBox="1"/>
          <p:nvPr/>
        </p:nvSpPr>
        <p:spPr>
          <a:xfrm>
            <a:off x="429847" y="3661369"/>
            <a:ext cx="314146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Preprocessed</a:t>
            </a:r>
          </a:p>
          <a:p>
            <a:pPr algn="ctr"/>
            <a:r>
              <a:rPr lang="en-US" altLang="ko-KR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file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9" name="Object 20">
            <a:extLst>
              <a:ext uri="{FF2B5EF4-FFF2-40B4-BE49-F238E27FC236}">
                <a16:creationId xmlns:a16="http://schemas.microsoft.com/office/drawing/2014/main" id="{58223A4D-A8C1-1F92-B0B8-9D8C4E6BB094}"/>
              </a:ext>
            </a:extLst>
          </p:cNvPr>
          <p:cNvSpPr txBox="1"/>
          <p:nvPr/>
        </p:nvSpPr>
        <p:spPr>
          <a:xfrm>
            <a:off x="2693673" y="3783569"/>
            <a:ext cx="314146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HDFS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0" name="Object 22">
            <a:extLst>
              <a:ext uri="{FF2B5EF4-FFF2-40B4-BE49-F238E27FC236}">
                <a16:creationId xmlns:a16="http://schemas.microsoft.com/office/drawing/2014/main" id="{A2352F39-E1A3-F2A4-7443-5D5A9D58698E}"/>
              </a:ext>
            </a:extLst>
          </p:cNvPr>
          <p:cNvSpPr txBox="1"/>
          <p:nvPr/>
        </p:nvSpPr>
        <p:spPr>
          <a:xfrm>
            <a:off x="4957499" y="3538895"/>
            <a:ext cx="3141464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HIVE</a:t>
            </a:r>
          </a:p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&amp;</a:t>
            </a:r>
          </a:p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Spark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1" name="Object 24">
            <a:extLst>
              <a:ext uri="{FF2B5EF4-FFF2-40B4-BE49-F238E27FC236}">
                <a16:creationId xmlns:a16="http://schemas.microsoft.com/office/drawing/2014/main" id="{3A38D372-0CF3-9AE2-748C-C011A16A65EB}"/>
              </a:ext>
            </a:extLst>
          </p:cNvPr>
          <p:cNvSpPr txBox="1"/>
          <p:nvPr/>
        </p:nvSpPr>
        <p:spPr>
          <a:xfrm>
            <a:off x="7229940" y="3707874"/>
            <a:ext cx="314146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SVM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Object 35">
            <a:extLst>
              <a:ext uri="{FF2B5EF4-FFF2-40B4-BE49-F238E27FC236}">
                <a16:creationId xmlns:a16="http://schemas.microsoft.com/office/drawing/2014/main" id="{5F37148E-C8C5-19AC-BF7B-D505CB4FBBA2}"/>
              </a:ext>
            </a:extLst>
          </p:cNvPr>
          <p:cNvSpPr txBox="1"/>
          <p:nvPr/>
        </p:nvSpPr>
        <p:spPr>
          <a:xfrm>
            <a:off x="166687" y="270058"/>
            <a:ext cx="27334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03. ① </a:t>
            </a:r>
            <a:r>
              <a:rPr lang="ko-KR" altLang="en-US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</a:t>
            </a:r>
            <a:endParaRPr 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6E813970-9CFE-0549-0826-BF00CC62D746}"/>
              </a:ext>
            </a:extLst>
          </p:cNvPr>
          <p:cNvGrpSpPr/>
          <p:nvPr/>
        </p:nvGrpSpPr>
        <p:grpSpPr>
          <a:xfrm>
            <a:off x="7817960" y="3026866"/>
            <a:ext cx="1962399" cy="1962399"/>
            <a:chOff x="7710062" y="2047390"/>
            <a:chExt cx="1962399" cy="1962399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DD0A63AF-141B-344D-72CD-72EB7BC63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0062" y="2047390"/>
              <a:ext cx="1962399" cy="1962399"/>
            </a:xfrm>
            <a:prstGeom prst="rect">
              <a:avLst/>
            </a:prstGeom>
          </p:spPr>
        </p:pic>
      </p:grpSp>
      <p:sp>
        <p:nvSpPr>
          <p:cNvPr id="10" name="Object 24">
            <a:extLst>
              <a:ext uri="{FF2B5EF4-FFF2-40B4-BE49-F238E27FC236}">
                <a16:creationId xmlns:a16="http://schemas.microsoft.com/office/drawing/2014/main" id="{40B6E30B-6590-54D3-716F-E29831F75EC5}"/>
              </a:ext>
            </a:extLst>
          </p:cNvPr>
          <p:cNvSpPr txBox="1"/>
          <p:nvPr/>
        </p:nvSpPr>
        <p:spPr>
          <a:xfrm>
            <a:off x="7240448" y="3822952"/>
            <a:ext cx="314146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SVM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030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16">
            <a:extLst>
              <a:ext uri="{FF2B5EF4-FFF2-40B4-BE49-F238E27FC236}">
                <a16:creationId xmlns:a16="http://schemas.microsoft.com/office/drawing/2014/main" id="{1C7B618C-181F-F303-1456-3303A868D996}"/>
              </a:ext>
            </a:extLst>
          </p:cNvPr>
          <p:cNvSpPr txBox="1"/>
          <p:nvPr/>
        </p:nvSpPr>
        <p:spPr>
          <a:xfrm>
            <a:off x="169210" y="1331303"/>
            <a:ext cx="1373650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3 Light" pitchFamily="34" charset="0"/>
              </a:rPr>
              <a:t>CONTENTS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2" name="Object 35">
            <a:extLst>
              <a:ext uri="{FF2B5EF4-FFF2-40B4-BE49-F238E27FC236}">
                <a16:creationId xmlns:a16="http://schemas.microsoft.com/office/drawing/2014/main" id="{B697557B-FFE4-54C5-CE23-354142137D58}"/>
              </a:ext>
            </a:extLst>
          </p:cNvPr>
          <p:cNvSpPr txBox="1"/>
          <p:nvPr/>
        </p:nvSpPr>
        <p:spPr>
          <a:xfrm>
            <a:off x="169210" y="1292831"/>
            <a:ext cx="137365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 방법</a:t>
            </a:r>
            <a:endParaRPr 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1" name="Object 24">
            <a:extLst>
              <a:ext uri="{FF2B5EF4-FFF2-40B4-BE49-F238E27FC236}">
                <a16:creationId xmlns:a16="http://schemas.microsoft.com/office/drawing/2014/main" id="{3A38D372-0CF3-9AE2-748C-C011A16A65EB}"/>
              </a:ext>
            </a:extLst>
          </p:cNvPr>
          <p:cNvSpPr txBox="1"/>
          <p:nvPr/>
        </p:nvSpPr>
        <p:spPr>
          <a:xfrm>
            <a:off x="7229940" y="3707874"/>
            <a:ext cx="314146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SVM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Object 35">
            <a:extLst>
              <a:ext uri="{FF2B5EF4-FFF2-40B4-BE49-F238E27FC236}">
                <a16:creationId xmlns:a16="http://schemas.microsoft.com/office/drawing/2014/main" id="{5F37148E-C8C5-19AC-BF7B-D505CB4FBBA2}"/>
              </a:ext>
            </a:extLst>
          </p:cNvPr>
          <p:cNvSpPr txBox="1"/>
          <p:nvPr/>
        </p:nvSpPr>
        <p:spPr>
          <a:xfrm>
            <a:off x="166687" y="270058"/>
            <a:ext cx="27334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03. ① </a:t>
            </a:r>
            <a:r>
              <a:rPr lang="ko-KR" altLang="en-US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</a:t>
            </a:r>
            <a:endParaRPr 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Object 24">
            <a:extLst>
              <a:ext uri="{FF2B5EF4-FFF2-40B4-BE49-F238E27FC236}">
                <a16:creationId xmlns:a16="http://schemas.microsoft.com/office/drawing/2014/main" id="{40B6E30B-6590-54D3-716F-E29831F75EC5}"/>
              </a:ext>
            </a:extLst>
          </p:cNvPr>
          <p:cNvSpPr txBox="1"/>
          <p:nvPr/>
        </p:nvSpPr>
        <p:spPr>
          <a:xfrm>
            <a:off x="7240448" y="3822952"/>
            <a:ext cx="314146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SVM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B746D4-B660-D3EF-47FA-6A1D5245B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26" y="3159917"/>
            <a:ext cx="4402828" cy="42219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0F0D08-6E45-9D3C-BB0F-3C6880E37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762" y="3048027"/>
            <a:ext cx="4438650" cy="43338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F288EC-FF0B-3F85-72F4-F2D0F0F06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699" y="0"/>
            <a:ext cx="4829175" cy="44577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4132EC-32DC-31CF-35EF-7D803AD2EA84}"/>
              </a:ext>
            </a:extLst>
          </p:cNvPr>
          <p:cNvSpPr/>
          <p:nvPr/>
        </p:nvSpPr>
        <p:spPr>
          <a:xfrm>
            <a:off x="831240" y="3278233"/>
            <a:ext cx="98653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장르별 </a:t>
            </a:r>
            <a:r>
              <a:rPr lang="en-US" altLang="ko-KR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WordCloud</a:t>
            </a:r>
            <a:r>
              <a:rPr lang="en-US" altLang="ko-K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47EEB33-CC16-F4A4-2237-24CC508A7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8882" y="1041358"/>
            <a:ext cx="7198807" cy="556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7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5100637-CE3D-A7AB-C299-016BB0B36A4E}"/>
              </a:ext>
            </a:extLst>
          </p:cNvPr>
          <p:cNvSpPr/>
          <p:nvPr/>
        </p:nvSpPr>
        <p:spPr>
          <a:xfrm>
            <a:off x="7609040" y="2820547"/>
            <a:ext cx="2359221" cy="356035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7" name="Object 16">
            <a:extLst>
              <a:ext uri="{FF2B5EF4-FFF2-40B4-BE49-F238E27FC236}">
                <a16:creationId xmlns:a16="http://schemas.microsoft.com/office/drawing/2014/main" id="{1C7B618C-181F-F303-1456-3303A868D996}"/>
              </a:ext>
            </a:extLst>
          </p:cNvPr>
          <p:cNvSpPr txBox="1"/>
          <p:nvPr/>
        </p:nvSpPr>
        <p:spPr>
          <a:xfrm>
            <a:off x="169210" y="1331303"/>
            <a:ext cx="1373650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3 Light" pitchFamily="34" charset="0"/>
              </a:rPr>
              <a:t>CONTENTS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2" name="Object 35">
            <a:extLst>
              <a:ext uri="{FF2B5EF4-FFF2-40B4-BE49-F238E27FC236}">
                <a16:creationId xmlns:a16="http://schemas.microsoft.com/office/drawing/2014/main" id="{B697557B-FFE4-54C5-CE23-354142137D58}"/>
              </a:ext>
            </a:extLst>
          </p:cNvPr>
          <p:cNvSpPr txBox="1"/>
          <p:nvPr/>
        </p:nvSpPr>
        <p:spPr>
          <a:xfrm>
            <a:off x="169210" y="1292831"/>
            <a:ext cx="137365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 방법</a:t>
            </a:r>
            <a:endParaRPr 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5" name="Object 20">
            <a:extLst>
              <a:ext uri="{FF2B5EF4-FFF2-40B4-BE49-F238E27FC236}">
                <a16:creationId xmlns:a16="http://schemas.microsoft.com/office/drawing/2014/main" id="{2C0BE384-2F79-C20D-6935-EAA6C809C917}"/>
              </a:ext>
            </a:extLst>
          </p:cNvPr>
          <p:cNvSpPr txBox="1"/>
          <p:nvPr/>
        </p:nvSpPr>
        <p:spPr>
          <a:xfrm>
            <a:off x="2693673" y="5283580"/>
            <a:ext cx="314146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HDFS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7" name="Object 24">
            <a:extLst>
              <a:ext uri="{FF2B5EF4-FFF2-40B4-BE49-F238E27FC236}">
                <a16:creationId xmlns:a16="http://schemas.microsoft.com/office/drawing/2014/main" id="{070B80AD-7884-0B77-4BED-68036B12C285}"/>
              </a:ext>
            </a:extLst>
          </p:cNvPr>
          <p:cNvSpPr txBox="1"/>
          <p:nvPr/>
        </p:nvSpPr>
        <p:spPr>
          <a:xfrm>
            <a:off x="7229940" y="5499527"/>
            <a:ext cx="314146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D75C3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Final Prediction</a:t>
            </a:r>
            <a:endParaRPr lang="en-US" dirty="0">
              <a:solidFill>
                <a:srgbClr val="D75C3D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48" name="그룹 1001">
            <a:extLst>
              <a:ext uri="{FF2B5EF4-FFF2-40B4-BE49-F238E27FC236}">
                <a16:creationId xmlns:a16="http://schemas.microsoft.com/office/drawing/2014/main" id="{B9637101-33A7-2EEA-E95B-212669BBAF04}"/>
              </a:ext>
            </a:extLst>
          </p:cNvPr>
          <p:cNvGrpSpPr/>
          <p:nvPr/>
        </p:nvGrpSpPr>
        <p:grpSpPr>
          <a:xfrm>
            <a:off x="1542860" y="4016120"/>
            <a:ext cx="7804298" cy="29163"/>
            <a:chOff x="1445470" y="3036644"/>
            <a:chExt cx="7804298" cy="29163"/>
          </a:xfrm>
        </p:grpSpPr>
        <p:pic>
          <p:nvPicPr>
            <p:cNvPr id="49" name="Object 2">
              <a:extLst>
                <a:ext uri="{FF2B5EF4-FFF2-40B4-BE49-F238E27FC236}">
                  <a16:creationId xmlns:a16="http://schemas.microsoft.com/office/drawing/2014/main" id="{979421AC-4209-360A-1E13-6AAF1D55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470" y="3036644"/>
              <a:ext cx="7804298" cy="29163"/>
            </a:xfrm>
            <a:prstGeom prst="rect">
              <a:avLst/>
            </a:prstGeom>
          </p:spPr>
        </p:pic>
      </p:grpSp>
      <p:grpSp>
        <p:nvGrpSpPr>
          <p:cNvPr id="50" name="그룹 1002">
            <a:extLst>
              <a:ext uri="{FF2B5EF4-FFF2-40B4-BE49-F238E27FC236}">
                <a16:creationId xmlns:a16="http://schemas.microsoft.com/office/drawing/2014/main" id="{5142C570-BF68-70AF-A70F-6547E68FA5D5}"/>
              </a:ext>
            </a:extLst>
          </p:cNvPr>
          <p:cNvGrpSpPr/>
          <p:nvPr/>
        </p:nvGrpSpPr>
        <p:grpSpPr>
          <a:xfrm>
            <a:off x="7807452" y="3026866"/>
            <a:ext cx="1962399" cy="1962399"/>
            <a:chOff x="7710062" y="2047390"/>
            <a:chExt cx="1962399" cy="1962399"/>
          </a:xfrm>
        </p:grpSpPr>
        <p:pic>
          <p:nvPicPr>
            <p:cNvPr id="51" name="Object 5">
              <a:extLst>
                <a:ext uri="{FF2B5EF4-FFF2-40B4-BE49-F238E27FC236}">
                  <a16:creationId xmlns:a16="http://schemas.microsoft.com/office/drawing/2014/main" id="{A150DAEB-ADB1-8902-9663-78E60166F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0062" y="2047390"/>
              <a:ext cx="1962399" cy="1962399"/>
            </a:xfrm>
            <a:prstGeom prst="rect">
              <a:avLst/>
            </a:prstGeom>
          </p:spPr>
        </p:pic>
      </p:grpSp>
      <p:grpSp>
        <p:nvGrpSpPr>
          <p:cNvPr id="52" name="그룹 1003">
            <a:extLst>
              <a:ext uri="{FF2B5EF4-FFF2-40B4-BE49-F238E27FC236}">
                <a16:creationId xmlns:a16="http://schemas.microsoft.com/office/drawing/2014/main" id="{AC5A8236-C435-8D02-5B2F-4B6B406B3CB9}"/>
              </a:ext>
            </a:extLst>
          </p:cNvPr>
          <p:cNvGrpSpPr/>
          <p:nvPr/>
        </p:nvGrpSpPr>
        <p:grpSpPr>
          <a:xfrm>
            <a:off x="5547031" y="3026866"/>
            <a:ext cx="1962399" cy="1962399"/>
            <a:chOff x="5449641" y="2047390"/>
            <a:chExt cx="1962399" cy="1962399"/>
          </a:xfrm>
        </p:grpSpPr>
        <p:pic>
          <p:nvPicPr>
            <p:cNvPr id="53" name="Object 8">
              <a:extLst>
                <a:ext uri="{FF2B5EF4-FFF2-40B4-BE49-F238E27FC236}">
                  <a16:creationId xmlns:a16="http://schemas.microsoft.com/office/drawing/2014/main" id="{1097C602-9874-C81A-EE52-8DFF51527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641" y="2047390"/>
              <a:ext cx="1962399" cy="1962399"/>
            </a:xfrm>
            <a:prstGeom prst="rect">
              <a:avLst/>
            </a:prstGeom>
          </p:spPr>
        </p:pic>
      </p:grpSp>
      <p:grpSp>
        <p:nvGrpSpPr>
          <p:cNvPr id="54" name="그룹 1004">
            <a:extLst>
              <a:ext uri="{FF2B5EF4-FFF2-40B4-BE49-F238E27FC236}">
                <a16:creationId xmlns:a16="http://schemas.microsoft.com/office/drawing/2014/main" id="{F1E3DF8D-173C-955C-3DD7-C9C9DF0518B1}"/>
              </a:ext>
            </a:extLst>
          </p:cNvPr>
          <p:cNvGrpSpPr/>
          <p:nvPr/>
        </p:nvGrpSpPr>
        <p:grpSpPr>
          <a:xfrm>
            <a:off x="3286964" y="3026866"/>
            <a:ext cx="1962399" cy="1962399"/>
            <a:chOff x="3189574" y="2047390"/>
            <a:chExt cx="1962399" cy="1962399"/>
          </a:xfrm>
        </p:grpSpPr>
        <p:pic>
          <p:nvPicPr>
            <p:cNvPr id="55" name="Object 11">
              <a:extLst>
                <a:ext uri="{FF2B5EF4-FFF2-40B4-BE49-F238E27FC236}">
                  <a16:creationId xmlns:a16="http://schemas.microsoft.com/office/drawing/2014/main" id="{54E8EBEC-7719-EE15-4333-759623B57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9574" y="2047390"/>
              <a:ext cx="1962399" cy="1962399"/>
            </a:xfrm>
            <a:prstGeom prst="rect">
              <a:avLst/>
            </a:prstGeom>
          </p:spPr>
        </p:pic>
      </p:grpSp>
      <p:grpSp>
        <p:nvGrpSpPr>
          <p:cNvPr id="56" name="그룹 1005">
            <a:extLst>
              <a:ext uri="{FF2B5EF4-FFF2-40B4-BE49-F238E27FC236}">
                <a16:creationId xmlns:a16="http://schemas.microsoft.com/office/drawing/2014/main" id="{99A5571E-CE3D-122C-31FF-C3FD1335D8D3}"/>
              </a:ext>
            </a:extLst>
          </p:cNvPr>
          <p:cNvGrpSpPr/>
          <p:nvPr/>
        </p:nvGrpSpPr>
        <p:grpSpPr>
          <a:xfrm>
            <a:off x="1026763" y="3034920"/>
            <a:ext cx="1962399" cy="1962399"/>
            <a:chOff x="929373" y="2055444"/>
            <a:chExt cx="1962399" cy="1962399"/>
          </a:xfrm>
        </p:grpSpPr>
        <p:pic>
          <p:nvPicPr>
            <p:cNvPr id="57" name="Object 14">
              <a:extLst>
                <a:ext uri="{FF2B5EF4-FFF2-40B4-BE49-F238E27FC236}">
                  <a16:creationId xmlns:a16="http://schemas.microsoft.com/office/drawing/2014/main" id="{F9E46631-5E7D-15EA-AA82-83F0947DA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73" y="2055444"/>
              <a:ext cx="1962399" cy="1962399"/>
            </a:xfrm>
            <a:prstGeom prst="rect">
              <a:avLst/>
            </a:prstGeom>
          </p:spPr>
        </p:pic>
      </p:grpSp>
      <p:sp>
        <p:nvSpPr>
          <p:cNvPr id="58" name="Object 18">
            <a:extLst>
              <a:ext uri="{FF2B5EF4-FFF2-40B4-BE49-F238E27FC236}">
                <a16:creationId xmlns:a16="http://schemas.microsoft.com/office/drawing/2014/main" id="{2A78B713-5E89-F424-A62F-1E842ACD2687}"/>
              </a:ext>
            </a:extLst>
          </p:cNvPr>
          <p:cNvSpPr txBox="1"/>
          <p:nvPr/>
        </p:nvSpPr>
        <p:spPr>
          <a:xfrm>
            <a:off x="429847" y="3661369"/>
            <a:ext cx="314146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Preprocessed</a:t>
            </a:r>
          </a:p>
          <a:p>
            <a:pPr algn="ctr"/>
            <a:r>
              <a:rPr lang="en-US" altLang="ko-KR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file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9" name="Object 20">
            <a:extLst>
              <a:ext uri="{FF2B5EF4-FFF2-40B4-BE49-F238E27FC236}">
                <a16:creationId xmlns:a16="http://schemas.microsoft.com/office/drawing/2014/main" id="{58223A4D-A8C1-1F92-B0B8-9D8C4E6BB094}"/>
              </a:ext>
            </a:extLst>
          </p:cNvPr>
          <p:cNvSpPr txBox="1"/>
          <p:nvPr/>
        </p:nvSpPr>
        <p:spPr>
          <a:xfrm>
            <a:off x="2693673" y="3783569"/>
            <a:ext cx="314146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HDFS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0" name="Object 22">
            <a:extLst>
              <a:ext uri="{FF2B5EF4-FFF2-40B4-BE49-F238E27FC236}">
                <a16:creationId xmlns:a16="http://schemas.microsoft.com/office/drawing/2014/main" id="{A2352F39-E1A3-F2A4-7443-5D5A9D58698E}"/>
              </a:ext>
            </a:extLst>
          </p:cNvPr>
          <p:cNvSpPr txBox="1"/>
          <p:nvPr/>
        </p:nvSpPr>
        <p:spPr>
          <a:xfrm>
            <a:off x="4957499" y="3538895"/>
            <a:ext cx="3141464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HIVE</a:t>
            </a:r>
          </a:p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&amp;</a:t>
            </a:r>
          </a:p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Spark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1" name="Object 24">
            <a:extLst>
              <a:ext uri="{FF2B5EF4-FFF2-40B4-BE49-F238E27FC236}">
                <a16:creationId xmlns:a16="http://schemas.microsoft.com/office/drawing/2014/main" id="{3A38D372-0CF3-9AE2-748C-C011A16A65EB}"/>
              </a:ext>
            </a:extLst>
          </p:cNvPr>
          <p:cNvSpPr txBox="1"/>
          <p:nvPr/>
        </p:nvSpPr>
        <p:spPr>
          <a:xfrm>
            <a:off x="7229940" y="3822952"/>
            <a:ext cx="314146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SVM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Object 35">
            <a:extLst>
              <a:ext uri="{FF2B5EF4-FFF2-40B4-BE49-F238E27FC236}">
                <a16:creationId xmlns:a16="http://schemas.microsoft.com/office/drawing/2014/main" id="{5F37148E-C8C5-19AC-BF7B-D505CB4FBBA2}"/>
              </a:ext>
            </a:extLst>
          </p:cNvPr>
          <p:cNvSpPr txBox="1"/>
          <p:nvPr/>
        </p:nvSpPr>
        <p:spPr>
          <a:xfrm>
            <a:off x="166687" y="270058"/>
            <a:ext cx="27334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03. ① </a:t>
            </a:r>
            <a:r>
              <a:rPr lang="ko-KR" altLang="en-US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</a:t>
            </a:r>
            <a:endParaRPr 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771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16">
            <a:extLst>
              <a:ext uri="{FF2B5EF4-FFF2-40B4-BE49-F238E27FC236}">
                <a16:creationId xmlns:a16="http://schemas.microsoft.com/office/drawing/2014/main" id="{1C7B618C-181F-F303-1456-3303A868D996}"/>
              </a:ext>
            </a:extLst>
          </p:cNvPr>
          <p:cNvSpPr txBox="1"/>
          <p:nvPr/>
        </p:nvSpPr>
        <p:spPr>
          <a:xfrm>
            <a:off x="169210" y="1331303"/>
            <a:ext cx="1373650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3 Light" pitchFamily="34" charset="0"/>
              </a:rPr>
              <a:t>CONTENTS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2" name="Object 35">
            <a:extLst>
              <a:ext uri="{FF2B5EF4-FFF2-40B4-BE49-F238E27FC236}">
                <a16:creationId xmlns:a16="http://schemas.microsoft.com/office/drawing/2014/main" id="{B697557B-FFE4-54C5-CE23-354142137D58}"/>
              </a:ext>
            </a:extLst>
          </p:cNvPr>
          <p:cNvSpPr txBox="1"/>
          <p:nvPr/>
        </p:nvSpPr>
        <p:spPr>
          <a:xfrm>
            <a:off x="169210" y="1292831"/>
            <a:ext cx="137365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 방법</a:t>
            </a:r>
            <a:endParaRPr 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5" name="Object 20">
            <a:extLst>
              <a:ext uri="{FF2B5EF4-FFF2-40B4-BE49-F238E27FC236}">
                <a16:creationId xmlns:a16="http://schemas.microsoft.com/office/drawing/2014/main" id="{2C0BE384-2F79-C20D-6935-EAA6C809C917}"/>
              </a:ext>
            </a:extLst>
          </p:cNvPr>
          <p:cNvSpPr txBox="1"/>
          <p:nvPr/>
        </p:nvSpPr>
        <p:spPr>
          <a:xfrm>
            <a:off x="2693673" y="5283580"/>
            <a:ext cx="314146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HDFS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8" name="Object 18">
            <a:extLst>
              <a:ext uri="{FF2B5EF4-FFF2-40B4-BE49-F238E27FC236}">
                <a16:creationId xmlns:a16="http://schemas.microsoft.com/office/drawing/2014/main" id="{2A78B713-5E89-F424-A62F-1E842ACD2687}"/>
              </a:ext>
            </a:extLst>
          </p:cNvPr>
          <p:cNvSpPr txBox="1"/>
          <p:nvPr/>
        </p:nvSpPr>
        <p:spPr>
          <a:xfrm>
            <a:off x="429847" y="3661369"/>
            <a:ext cx="314146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Preprocessed</a:t>
            </a:r>
          </a:p>
          <a:p>
            <a:pPr algn="ctr"/>
            <a:r>
              <a:rPr lang="en-US" altLang="ko-KR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file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9" name="Object 20">
            <a:extLst>
              <a:ext uri="{FF2B5EF4-FFF2-40B4-BE49-F238E27FC236}">
                <a16:creationId xmlns:a16="http://schemas.microsoft.com/office/drawing/2014/main" id="{58223A4D-A8C1-1F92-B0B8-9D8C4E6BB094}"/>
              </a:ext>
            </a:extLst>
          </p:cNvPr>
          <p:cNvSpPr txBox="1"/>
          <p:nvPr/>
        </p:nvSpPr>
        <p:spPr>
          <a:xfrm>
            <a:off x="2693673" y="3783569"/>
            <a:ext cx="314146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HDFS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Object 35">
            <a:extLst>
              <a:ext uri="{FF2B5EF4-FFF2-40B4-BE49-F238E27FC236}">
                <a16:creationId xmlns:a16="http://schemas.microsoft.com/office/drawing/2014/main" id="{5F37148E-C8C5-19AC-BF7B-D505CB4FBBA2}"/>
              </a:ext>
            </a:extLst>
          </p:cNvPr>
          <p:cNvSpPr txBox="1"/>
          <p:nvPr/>
        </p:nvSpPr>
        <p:spPr>
          <a:xfrm>
            <a:off x="166687" y="270058"/>
            <a:ext cx="27334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03. ① </a:t>
            </a:r>
            <a:r>
              <a:rPr lang="ko-KR" altLang="en-US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</a:t>
            </a:r>
            <a:endParaRPr 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9A414C-A510-3A12-69A5-714B31CB828E}"/>
              </a:ext>
            </a:extLst>
          </p:cNvPr>
          <p:cNvSpPr txBox="1"/>
          <p:nvPr/>
        </p:nvSpPr>
        <p:spPr>
          <a:xfrm>
            <a:off x="1279878" y="5493181"/>
            <a:ext cx="838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 분류되지 않은 새로운 데이터가 나타나면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,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결정 경계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(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기준선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)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을 기준으로 경계의 어느 쪽에 속하는지 분류하는 모델</a:t>
            </a:r>
            <a:endParaRPr lang="en-US" altLang="ko-KR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B64D8EE-E806-B6B9-339D-30F41D456466}"/>
              </a:ext>
            </a:extLst>
          </p:cNvPr>
          <p:cNvSpPr/>
          <p:nvPr/>
        </p:nvSpPr>
        <p:spPr>
          <a:xfrm>
            <a:off x="4295250" y="1120138"/>
            <a:ext cx="2359221" cy="356035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D789E84E-0DE7-85D2-D8D4-6F9EC2AB6838}"/>
              </a:ext>
            </a:extLst>
          </p:cNvPr>
          <p:cNvGrpSpPr/>
          <p:nvPr/>
        </p:nvGrpSpPr>
        <p:grpSpPr>
          <a:xfrm>
            <a:off x="4473135" y="1299840"/>
            <a:ext cx="1962399" cy="1962399"/>
            <a:chOff x="7710062" y="2047390"/>
            <a:chExt cx="1962399" cy="1962399"/>
          </a:xfrm>
        </p:grpSpPr>
        <p:pic>
          <p:nvPicPr>
            <p:cNvPr id="18" name="Object 5">
              <a:extLst>
                <a:ext uri="{FF2B5EF4-FFF2-40B4-BE49-F238E27FC236}">
                  <a16:creationId xmlns:a16="http://schemas.microsoft.com/office/drawing/2014/main" id="{F7A4080F-3B76-EBC2-FBDD-928AA047D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0062" y="2047390"/>
              <a:ext cx="1962399" cy="1962399"/>
            </a:xfrm>
            <a:prstGeom prst="rect">
              <a:avLst/>
            </a:prstGeom>
          </p:spPr>
        </p:pic>
      </p:grpSp>
      <p:sp>
        <p:nvSpPr>
          <p:cNvPr id="19" name="Object 24">
            <a:extLst>
              <a:ext uri="{FF2B5EF4-FFF2-40B4-BE49-F238E27FC236}">
                <a16:creationId xmlns:a16="http://schemas.microsoft.com/office/drawing/2014/main" id="{E294955B-2B19-6AD8-8C47-2E746ED47718}"/>
              </a:ext>
            </a:extLst>
          </p:cNvPr>
          <p:cNvSpPr txBox="1"/>
          <p:nvPr/>
        </p:nvSpPr>
        <p:spPr>
          <a:xfrm>
            <a:off x="3900146" y="2092171"/>
            <a:ext cx="314146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SVM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8910FB11-9D9B-D7ED-2EFF-C2B0F47B4474}"/>
              </a:ext>
            </a:extLst>
          </p:cNvPr>
          <p:cNvSpPr txBox="1"/>
          <p:nvPr/>
        </p:nvSpPr>
        <p:spPr>
          <a:xfrm>
            <a:off x="3900146" y="3688168"/>
            <a:ext cx="3141464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kern="0" spc="-1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</a:t>
            </a:r>
            <a:r>
              <a:rPr lang="en-US" sz="1700" kern="0" spc="-100" dirty="0">
                <a:solidFill>
                  <a:srgbClr val="D75C3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upport </a:t>
            </a:r>
            <a:r>
              <a:rPr lang="en-US" sz="1700" kern="0" spc="-1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</a:t>
            </a:r>
            <a:r>
              <a:rPr lang="en-US" sz="1700" kern="0" spc="-100" dirty="0">
                <a:solidFill>
                  <a:srgbClr val="D75C3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ector </a:t>
            </a:r>
            <a:r>
              <a:rPr lang="en-US" sz="1700" kern="0" spc="-1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</a:t>
            </a:r>
            <a:r>
              <a:rPr lang="en-US" sz="1700" kern="0" spc="-100" dirty="0">
                <a:solidFill>
                  <a:srgbClr val="D75C3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achine</a:t>
            </a:r>
            <a:endParaRPr lang="en-US" sz="1700" dirty="0">
              <a:solidFill>
                <a:srgbClr val="D75C3D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E0C5A2-46C9-45C5-6041-EB4044AAA502}"/>
              </a:ext>
            </a:extLst>
          </p:cNvPr>
          <p:cNvSpPr/>
          <p:nvPr/>
        </p:nvSpPr>
        <p:spPr>
          <a:xfrm>
            <a:off x="2289755" y="4782097"/>
            <a:ext cx="6362246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분류를 위한 기준선을 정의하는 모델</a:t>
            </a:r>
            <a:endParaRPr lang="en-US" altLang="ko-KR" sz="3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C13B73F-762B-0544-D1D4-3903C276E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70" y="740563"/>
            <a:ext cx="7667233" cy="615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46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16">
            <a:extLst>
              <a:ext uri="{FF2B5EF4-FFF2-40B4-BE49-F238E27FC236}">
                <a16:creationId xmlns:a16="http://schemas.microsoft.com/office/drawing/2014/main" id="{1C7B618C-181F-F303-1456-3303A868D996}"/>
              </a:ext>
            </a:extLst>
          </p:cNvPr>
          <p:cNvSpPr txBox="1"/>
          <p:nvPr/>
        </p:nvSpPr>
        <p:spPr>
          <a:xfrm>
            <a:off x="169210" y="1331303"/>
            <a:ext cx="1373650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3 Light" pitchFamily="34" charset="0"/>
              </a:rPr>
              <a:t>CONTENTS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2" name="Object 35">
            <a:extLst>
              <a:ext uri="{FF2B5EF4-FFF2-40B4-BE49-F238E27FC236}">
                <a16:creationId xmlns:a16="http://schemas.microsoft.com/office/drawing/2014/main" id="{B697557B-FFE4-54C5-CE23-354142137D58}"/>
              </a:ext>
            </a:extLst>
          </p:cNvPr>
          <p:cNvSpPr txBox="1"/>
          <p:nvPr/>
        </p:nvSpPr>
        <p:spPr>
          <a:xfrm>
            <a:off x="169210" y="1292831"/>
            <a:ext cx="137365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 방법</a:t>
            </a:r>
            <a:endParaRPr 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5" name="Object 20">
            <a:extLst>
              <a:ext uri="{FF2B5EF4-FFF2-40B4-BE49-F238E27FC236}">
                <a16:creationId xmlns:a16="http://schemas.microsoft.com/office/drawing/2014/main" id="{2C0BE384-2F79-C20D-6935-EAA6C809C917}"/>
              </a:ext>
            </a:extLst>
          </p:cNvPr>
          <p:cNvSpPr txBox="1"/>
          <p:nvPr/>
        </p:nvSpPr>
        <p:spPr>
          <a:xfrm>
            <a:off x="2693673" y="5283580"/>
            <a:ext cx="314146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HDFS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8" name="Object 18">
            <a:extLst>
              <a:ext uri="{FF2B5EF4-FFF2-40B4-BE49-F238E27FC236}">
                <a16:creationId xmlns:a16="http://schemas.microsoft.com/office/drawing/2014/main" id="{2A78B713-5E89-F424-A62F-1E842ACD2687}"/>
              </a:ext>
            </a:extLst>
          </p:cNvPr>
          <p:cNvSpPr txBox="1"/>
          <p:nvPr/>
        </p:nvSpPr>
        <p:spPr>
          <a:xfrm>
            <a:off x="429847" y="3661369"/>
            <a:ext cx="314146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Preprocessed</a:t>
            </a:r>
          </a:p>
          <a:p>
            <a:pPr algn="ctr"/>
            <a:r>
              <a:rPr lang="en-US" altLang="ko-KR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file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9" name="Object 20">
            <a:extLst>
              <a:ext uri="{FF2B5EF4-FFF2-40B4-BE49-F238E27FC236}">
                <a16:creationId xmlns:a16="http://schemas.microsoft.com/office/drawing/2014/main" id="{58223A4D-A8C1-1F92-B0B8-9D8C4E6BB094}"/>
              </a:ext>
            </a:extLst>
          </p:cNvPr>
          <p:cNvSpPr txBox="1"/>
          <p:nvPr/>
        </p:nvSpPr>
        <p:spPr>
          <a:xfrm>
            <a:off x="2693673" y="3783569"/>
            <a:ext cx="314146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HDFS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Object 35">
            <a:extLst>
              <a:ext uri="{FF2B5EF4-FFF2-40B4-BE49-F238E27FC236}">
                <a16:creationId xmlns:a16="http://schemas.microsoft.com/office/drawing/2014/main" id="{5F37148E-C8C5-19AC-BF7B-D505CB4FBBA2}"/>
              </a:ext>
            </a:extLst>
          </p:cNvPr>
          <p:cNvSpPr txBox="1"/>
          <p:nvPr/>
        </p:nvSpPr>
        <p:spPr>
          <a:xfrm>
            <a:off x="166687" y="270058"/>
            <a:ext cx="27334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03. ① </a:t>
            </a:r>
            <a:r>
              <a:rPr lang="ko-KR" altLang="en-US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</a:t>
            </a:r>
            <a:endParaRPr 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B64D8EE-E806-B6B9-339D-30F41D456466}"/>
              </a:ext>
            </a:extLst>
          </p:cNvPr>
          <p:cNvSpPr/>
          <p:nvPr/>
        </p:nvSpPr>
        <p:spPr>
          <a:xfrm>
            <a:off x="4295250" y="1120138"/>
            <a:ext cx="2359221" cy="356035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D789E84E-0DE7-85D2-D8D4-6F9EC2AB6838}"/>
              </a:ext>
            </a:extLst>
          </p:cNvPr>
          <p:cNvGrpSpPr/>
          <p:nvPr/>
        </p:nvGrpSpPr>
        <p:grpSpPr>
          <a:xfrm>
            <a:off x="4473135" y="1299840"/>
            <a:ext cx="1962399" cy="1962399"/>
            <a:chOff x="7710062" y="2047390"/>
            <a:chExt cx="1962399" cy="1962399"/>
          </a:xfrm>
        </p:grpSpPr>
        <p:pic>
          <p:nvPicPr>
            <p:cNvPr id="18" name="Object 5">
              <a:extLst>
                <a:ext uri="{FF2B5EF4-FFF2-40B4-BE49-F238E27FC236}">
                  <a16:creationId xmlns:a16="http://schemas.microsoft.com/office/drawing/2014/main" id="{F7A4080F-3B76-EBC2-FBDD-928AA047D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0062" y="2047390"/>
              <a:ext cx="1962399" cy="1962399"/>
            </a:xfrm>
            <a:prstGeom prst="rect">
              <a:avLst/>
            </a:prstGeom>
          </p:spPr>
        </p:pic>
      </p:grpSp>
      <p:sp>
        <p:nvSpPr>
          <p:cNvPr id="19" name="Object 24">
            <a:extLst>
              <a:ext uri="{FF2B5EF4-FFF2-40B4-BE49-F238E27FC236}">
                <a16:creationId xmlns:a16="http://schemas.microsoft.com/office/drawing/2014/main" id="{E294955B-2B19-6AD8-8C47-2E746ED47718}"/>
              </a:ext>
            </a:extLst>
          </p:cNvPr>
          <p:cNvSpPr txBox="1"/>
          <p:nvPr/>
        </p:nvSpPr>
        <p:spPr>
          <a:xfrm>
            <a:off x="3900146" y="2092171"/>
            <a:ext cx="314146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SVM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8910FB11-9D9B-D7ED-2EFF-C2B0F47B4474}"/>
              </a:ext>
            </a:extLst>
          </p:cNvPr>
          <p:cNvSpPr txBox="1"/>
          <p:nvPr/>
        </p:nvSpPr>
        <p:spPr>
          <a:xfrm>
            <a:off x="3900146" y="3688168"/>
            <a:ext cx="3141464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kern="0" spc="-1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</a:t>
            </a:r>
            <a:r>
              <a:rPr lang="en-US" sz="1700" kern="0" spc="-100" dirty="0">
                <a:solidFill>
                  <a:srgbClr val="D75C3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upport </a:t>
            </a:r>
            <a:r>
              <a:rPr lang="en-US" sz="1700" kern="0" spc="-1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</a:t>
            </a:r>
            <a:r>
              <a:rPr lang="en-US" sz="1700" kern="0" spc="-100" dirty="0">
                <a:solidFill>
                  <a:srgbClr val="D75C3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ector </a:t>
            </a:r>
            <a:r>
              <a:rPr lang="en-US" sz="1700" kern="0" spc="-1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</a:t>
            </a:r>
            <a:r>
              <a:rPr lang="en-US" sz="1700" kern="0" spc="-100" dirty="0">
                <a:solidFill>
                  <a:srgbClr val="D75C3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achine</a:t>
            </a:r>
            <a:endParaRPr lang="en-US" sz="1700" dirty="0">
              <a:solidFill>
                <a:srgbClr val="D75C3D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E0C5A2-46C9-45C5-6041-EB4044AAA502}"/>
              </a:ext>
            </a:extLst>
          </p:cNvPr>
          <p:cNvSpPr/>
          <p:nvPr/>
        </p:nvSpPr>
        <p:spPr>
          <a:xfrm>
            <a:off x="2289755" y="4782097"/>
            <a:ext cx="636224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코드예시</a:t>
            </a:r>
            <a:r>
              <a:rPr lang="ko-KR" altLang="en-US" sz="3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ko-KR" sz="3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 </a:t>
            </a:r>
            <a:r>
              <a:rPr lang="ko-KR" altLang="en-US" sz="3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어떻게 모델링 되는지 </a:t>
            </a:r>
            <a:endParaRPr lang="en-US" altLang="ko-KR" sz="3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3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캡쳐화면</a:t>
            </a:r>
            <a:r>
              <a:rPr lang="ko-KR" altLang="en-US" sz="3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ko-KR" sz="3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 </a:t>
            </a:r>
            <a:r>
              <a:rPr lang="ko-KR" altLang="en-US" sz="3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설명 여기다 넣기</a:t>
            </a:r>
            <a:endParaRPr lang="en-US" altLang="ko-KR" sz="3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8204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16">
            <a:extLst>
              <a:ext uri="{FF2B5EF4-FFF2-40B4-BE49-F238E27FC236}">
                <a16:creationId xmlns:a16="http://schemas.microsoft.com/office/drawing/2014/main" id="{1C7B618C-181F-F303-1456-3303A868D996}"/>
              </a:ext>
            </a:extLst>
          </p:cNvPr>
          <p:cNvSpPr txBox="1"/>
          <p:nvPr/>
        </p:nvSpPr>
        <p:spPr>
          <a:xfrm>
            <a:off x="169210" y="1331303"/>
            <a:ext cx="1373650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3 Light" pitchFamily="34" charset="0"/>
              </a:rPr>
              <a:t>CONTENTS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2" name="Object 35">
            <a:extLst>
              <a:ext uri="{FF2B5EF4-FFF2-40B4-BE49-F238E27FC236}">
                <a16:creationId xmlns:a16="http://schemas.microsoft.com/office/drawing/2014/main" id="{B697557B-FFE4-54C5-CE23-354142137D58}"/>
              </a:ext>
            </a:extLst>
          </p:cNvPr>
          <p:cNvSpPr txBox="1"/>
          <p:nvPr/>
        </p:nvSpPr>
        <p:spPr>
          <a:xfrm>
            <a:off x="169210" y="1292831"/>
            <a:ext cx="137365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 방법</a:t>
            </a:r>
            <a:endParaRPr 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Object 35">
            <a:extLst>
              <a:ext uri="{FF2B5EF4-FFF2-40B4-BE49-F238E27FC236}">
                <a16:creationId xmlns:a16="http://schemas.microsoft.com/office/drawing/2014/main" id="{5F37148E-C8C5-19AC-BF7B-D505CB4FBBA2}"/>
              </a:ext>
            </a:extLst>
          </p:cNvPr>
          <p:cNvSpPr txBox="1"/>
          <p:nvPr/>
        </p:nvSpPr>
        <p:spPr>
          <a:xfrm>
            <a:off x="166687" y="270058"/>
            <a:ext cx="33312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03. ② </a:t>
            </a:r>
            <a:r>
              <a:rPr lang="ko-KR" altLang="en-US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 결과</a:t>
            </a:r>
            <a:r>
              <a:rPr lang="en-US" altLang="ko-KR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결론</a:t>
            </a:r>
            <a:endParaRPr 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830B361-8B20-CFBA-0030-56C24CE038B2}"/>
              </a:ext>
            </a:extLst>
          </p:cNvPr>
          <p:cNvGrpSpPr/>
          <p:nvPr/>
        </p:nvGrpSpPr>
        <p:grpSpPr>
          <a:xfrm>
            <a:off x="4078563" y="2581317"/>
            <a:ext cx="2591891" cy="2591891"/>
            <a:chOff x="3966390" y="2638425"/>
            <a:chExt cx="2591891" cy="2591891"/>
          </a:xfrm>
        </p:grpSpPr>
        <p:grpSp>
          <p:nvGrpSpPr>
            <p:cNvPr id="67" name="그룹 1003">
              <a:extLst>
                <a:ext uri="{FF2B5EF4-FFF2-40B4-BE49-F238E27FC236}">
                  <a16:creationId xmlns:a16="http://schemas.microsoft.com/office/drawing/2014/main" id="{D7660BB7-D13B-6036-E54D-7809C6F25D58}"/>
                </a:ext>
              </a:extLst>
            </p:cNvPr>
            <p:cNvGrpSpPr/>
            <p:nvPr/>
          </p:nvGrpSpPr>
          <p:grpSpPr>
            <a:xfrm>
              <a:off x="3966390" y="2638425"/>
              <a:ext cx="2591891" cy="2591891"/>
              <a:chOff x="2088146" y="3573973"/>
              <a:chExt cx="2591891" cy="2591891"/>
            </a:xfrm>
          </p:grpSpPr>
          <p:pic>
            <p:nvPicPr>
              <p:cNvPr id="74" name="Object 8">
                <a:extLst>
                  <a:ext uri="{FF2B5EF4-FFF2-40B4-BE49-F238E27FC236}">
                    <a16:creationId xmlns:a16="http://schemas.microsoft.com/office/drawing/2014/main" id="{D924430D-61D3-BA20-41A8-9E5243E50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088146" y="3573973"/>
                <a:ext cx="2591891" cy="2591891"/>
              </a:xfrm>
              <a:prstGeom prst="rect">
                <a:avLst/>
              </a:prstGeom>
            </p:spPr>
          </p:pic>
        </p:grpSp>
        <p:grpSp>
          <p:nvGrpSpPr>
            <p:cNvPr id="68" name="그룹 1004">
              <a:extLst>
                <a:ext uri="{FF2B5EF4-FFF2-40B4-BE49-F238E27FC236}">
                  <a16:creationId xmlns:a16="http://schemas.microsoft.com/office/drawing/2014/main" id="{484E3A16-C249-E56F-4BDE-30A401E6125B}"/>
                </a:ext>
              </a:extLst>
            </p:cNvPr>
            <p:cNvGrpSpPr/>
            <p:nvPr/>
          </p:nvGrpSpPr>
          <p:grpSpPr>
            <a:xfrm>
              <a:off x="4289189" y="2953171"/>
              <a:ext cx="1962399" cy="1962399"/>
              <a:chOff x="2410945" y="3888719"/>
              <a:chExt cx="1962399" cy="1962399"/>
            </a:xfrm>
          </p:grpSpPr>
          <p:pic>
            <p:nvPicPr>
              <p:cNvPr id="73" name="Object 11">
                <a:extLst>
                  <a:ext uri="{FF2B5EF4-FFF2-40B4-BE49-F238E27FC236}">
                    <a16:creationId xmlns:a16="http://schemas.microsoft.com/office/drawing/2014/main" id="{CE6948F0-1DED-5A40-2EE2-55B10531E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10945" y="3888719"/>
                <a:ext cx="1962399" cy="1962399"/>
              </a:xfrm>
              <a:prstGeom prst="rect">
                <a:avLst/>
              </a:prstGeom>
            </p:spPr>
          </p:pic>
        </p:grpSp>
        <p:sp>
          <p:nvSpPr>
            <p:cNvPr id="69" name="Object 21">
              <a:extLst>
                <a:ext uri="{FF2B5EF4-FFF2-40B4-BE49-F238E27FC236}">
                  <a16:creationId xmlns:a16="http://schemas.microsoft.com/office/drawing/2014/main" id="{BF2EC328-2AA5-E66F-D124-2CF736F00B57}"/>
                </a:ext>
              </a:extLst>
            </p:cNvPr>
            <p:cNvSpPr txBox="1"/>
            <p:nvPr/>
          </p:nvSpPr>
          <p:spPr>
            <a:xfrm>
              <a:off x="4042484" y="3631429"/>
              <a:ext cx="245581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Accuracy</a:t>
              </a:r>
            </a:p>
          </p:txBody>
        </p:sp>
        <p:sp>
          <p:nvSpPr>
            <p:cNvPr id="70" name="Object 22">
              <a:extLst>
                <a:ext uri="{FF2B5EF4-FFF2-40B4-BE49-F238E27FC236}">
                  <a16:creationId xmlns:a16="http://schemas.microsoft.com/office/drawing/2014/main" id="{C8D5DE3B-CA0F-8DFA-E224-AAB17A3F4C3E}"/>
                </a:ext>
              </a:extLst>
            </p:cNvPr>
            <p:cNvSpPr txBox="1"/>
            <p:nvPr/>
          </p:nvSpPr>
          <p:spPr>
            <a:xfrm>
              <a:off x="4230011" y="4004068"/>
              <a:ext cx="208075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kern="0" spc="-100" dirty="0">
                  <a:solidFill>
                    <a:srgbClr val="FFFFFF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42.3%</a:t>
              </a:r>
              <a:endParaRPr 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0343F2A-FE87-182D-F33E-B8740A41924D}"/>
              </a:ext>
            </a:extLst>
          </p:cNvPr>
          <p:cNvSpPr/>
          <p:nvPr/>
        </p:nvSpPr>
        <p:spPr>
          <a:xfrm>
            <a:off x="927853" y="2943759"/>
            <a:ext cx="2681752" cy="1675332"/>
          </a:xfrm>
          <a:prstGeom prst="roundRect">
            <a:avLst/>
          </a:prstGeom>
          <a:solidFill>
            <a:srgbClr val="FCC02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적은 학습 데이터의 양</a:t>
            </a:r>
            <a:endParaRPr lang="en-US" altLang="ko-KR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-&gt; </a:t>
            </a: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학습의 정확도 감소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0AFF52B-D59D-3846-1E29-7FB52D461331}"/>
              </a:ext>
            </a:extLst>
          </p:cNvPr>
          <p:cNvSpPr/>
          <p:nvPr/>
        </p:nvSpPr>
        <p:spPr>
          <a:xfrm>
            <a:off x="4007697" y="5610225"/>
            <a:ext cx="2681752" cy="1675332"/>
          </a:xfrm>
          <a:prstGeom prst="roundRect">
            <a:avLst/>
          </a:prstGeom>
          <a:solidFill>
            <a:srgbClr val="FCC02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보다 엄밀한 </a:t>
            </a:r>
            <a:r>
              <a:rPr lang="ko-KR" altLang="en-US" dirty="0" err="1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endParaRPr lang="en-US" altLang="ko-KR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작업의 필요성</a:t>
            </a:r>
            <a:r>
              <a:rPr lang="en-US" altLang="ko-KR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84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5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167D3EE-231B-7EE2-E2A8-9BE8FCB7C1FE}"/>
              </a:ext>
            </a:extLst>
          </p:cNvPr>
          <p:cNvSpPr/>
          <p:nvPr/>
        </p:nvSpPr>
        <p:spPr>
          <a:xfrm>
            <a:off x="1004887" y="1495425"/>
            <a:ext cx="8686800" cy="5638800"/>
          </a:xfrm>
          <a:prstGeom prst="rect">
            <a:avLst/>
          </a:prstGeom>
          <a:solidFill>
            <a:srgbClr val="FFC00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참고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  <a:hlinkClick r:id="rId2"/>
              </a:rPr>
              <a:t> https://wikidocs.net/book/2155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  <a:hlinkClick r:id="rId3"/>
              </a:rPr>
              <a:t>https://wikidocs.net/92961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  <a:hlinkClick r:id="rId4"/>
              </a:rPr>
              <a:t>https://ebbnflow.tistory.com/246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  <a:hlinkClick r:id="rId5"/>
              </a:rPr>
              <a:t>https://wikidocs.net/22660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텍스트 마이닝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  <a:hlinkClick r:id="rId4"/>
              </a:rPr>
              <a:t>https://ebbnflow.tistory.com/246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하둡과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모델링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  <a:hlinkClick r:id="rId6"/>
              </a:rPr>
              <a:t>https://m.blog.naver.com/horajjan/221845872805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sparse matrix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생성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  <a:hlinkClick r:id="rId7"/>
              </a:rPr>
              <a:t>https://yamalab.tistory.com/109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한영 텍스트 마이닝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  <a:hlinkClick r:id="rId8"/>
              </a:rPr>
              <a:t>https://www.inflearn.com/questions/158593/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  <a:hlinkClick r:id="rId8"/>
              </a:rPr>
              <a:t>한글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  <a:hlinkClick r:id="rId8"/>
              </a:rPr>
              <a:t>-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  <a:hlinkClick r:id="rId8"/>
              </a:rPr>
              <a:t>영어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  <a:hlinkClick r:id="rId8"/>
              </a:rPr>
              <a:t>-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  <a:hlinkClick r:id="rId8"/>
              </a:rPr>
              <a:t>혼합문서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  <a:hlinkClick r:id="rId8"/>
              </a:rPr>
              <a:t>-</a:t>
            </a:r>
            <a:r>
              <a:rPr lang="ko-KR" alt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  <a:hlinkClick r:id="rId8"/>
              </a:rPr>
              <a:t>전처리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Support Vector Machine :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  <a:hlinkClick r:id="rId9"/>
              </a:rPr>
              <a:t>https://yngie-c.github.io/machine%20learning/2020/04/26/SVM/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https://velog.io/@addison/%EC%8A%A4%ED%8C%8C%EB%A5%B4%ED%83%80%EC%BD%94%EB%94%A9%ED%81%B4%EB%9F%BD%EB%8D%B0%EC%9D%B4%ED%84%B0%EB%B6%84%EC%84%9D-2-5-%EA%B8%B0%EC%B4%88%EA%B0%9C%EB%85%90-%EB%8D%B0%EC%9D%B4%ED%84%B0%EB%B2%A1%ED%84%B0%ED%99%94</a:t>
            </a:r>
          </a:p>
          <a:p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C748A0-3DD3-3606-22E5-02FEBAC7D86D}"/>
              </a:ext>
            </a:extLst>
          </p:cNvPr>
          <p:cNvGrpSpPr/>
          <p:nvPr/>
        </p:nvGrpSpPr>
        <p:grpSpPr>
          <a:xfrm>
            <a:off x="166687" y="282375"/>
            <a:ext cx="1373650" cy="1106453"/>
            <a:chOff x="166601" y="857522"/>
            <a:chExt cx="1373650" cy="1106453"/>
          </a:xfrm>
        </p:grpSpPr>
        <p:grpSp>
          <p:nvGrpSpPr>
            <p:cNvPr id="7" name="그룹 1007">
              <a:extLst>
                <a:ext uri="{FF2B5EF4-FFF2-40B4-BE49-F238E27FC236}">
                  <a16:creationId xmlns:a16="http://schemas.microsoft.com/office/drawing/2014/main" id="{E2532755-9CEE-C3C6-CF67-93540D04DD36}"/>
                </a:ext>
              </a:extLst>
            </p:cNvPr>
            <p:cNvGrpSpPr/>
            <p:nvPr/>
          </p:nvGrpSpPr>
          <p:grpSpPr>
            <a:xfrm>
              <a:off x="269998" y="857522"/>
              <a:ext cx="1166857" cy="1106453"/>
              <a:chOff x="491686" y="1074772"/>
              <a:chExt cx="728698" cy="728698"/>
            </a:xfrm>
          </p:grpSpPr>
          <p:pic>
            <p:nvPicPr>
              <p:cNvPr id="10" name="Object 32">
                <a:extLst>
                  <a:ext uri="{FF2B5EF4-FFF2-40B4-BE49-F238E27FC236}">
                    <a16:creationId xmlns:a16="http://schemas.microsoft.com/office/drawing/2014/main" id="{D50DBAD5-CF34-1610-E3EA-BCF3FC7AC0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91686" y="1074772"/>
                <a:ext cx="728698" cy="728698"/>
              </a:xfrm>
              <a:prstGeom prst="rect">
                <a:avLst/>
              </a:prstGeom>
            </p:spPr>
          </p:pic>
        </p:grpSp>
        <p:sp>
          <p:nvSpPr>
            <p:cNvPr id="8" name="Object 35">
              <a:extLst>
                <a:ext uri="{FF2B5EF4-FFF2-40B4-BE49-F238E27FC236}">
                  <a16:creationId xmlns:a16="http://schemas.microsoft.com/office/drawing/2014/main" id="{11387D5F-DF37-14AA-7BE4-BD48758927B0}"/>
                </a:ext>
              </a:extLst>
            </p:cNvPr>
            <p:cNvSpPr txBox="1"/>
            <p:nvPr/>
          </p:nvSpPr>
          <p:spPr>
            <a:xfrm>
              <a:off x="166601" y="1179915"/>
              <a:ext cx="13736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kern="0" spc="1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출처</a:t>
              </a:r>
              <a:endParaRPr 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0693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49926" y="1664095"/>
            <a:ext cx="4233714" cy="4233714"/>
            <a:chOff x="3149926" y="1664095"/>
            <a:chExt cx="4233714" cy="423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9926" y="1664095"/>
              <a:ext cx="4233714" cy="4233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63435" y="3196176"/>
            <a:ext cx="9206695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Bebas" pitchFamily="34" charset="0"/>
              </a:rPr>
              <a:t>Q&amp;A</a:t>
            </a:r>
            <a:endParaRPr 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CC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13002" y="1717085"/>
            <a:ext cx="4105453" cy="4105453"/>
            <a:chOff x="3013002" y="1717085"/>
            <a:chExt cx="4105453" cy="41054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3002" y="1717085"/>
              <a:ext cx="4105453" cy="41054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7974" y="2389446"/>
            <a:ext cx="2760731" cy="2760731"/>
            <a:chOff x="6537974" y="2389446"/>
            <a:chExt cx="2760731" cy="27607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7974" y="2389446"/>
              <a:ext cx="2760731" cy="276073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387455" y="3308146"/>
            <a:ext cx="335654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감사합니다   </a:t>
            </a:r>
            <a:endParaRPr lang="en-US" sz="5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75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4084555" y="1362974"/>
            <a:ext cx="2543965" cy="2543966"/>
            <a:chOff x="1708077" y="2238887"/>
            <a:chExt cx="1977901" cy="1977901"/>
          </a:xfrm>
          <a:noFill/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8077" y="2238887"/>
              <a:ext cx="1977901" cy="1977901"/>
            </a:xfrm>
            <a:prstGeom prst="rect">
              <a:avLst/>
            </a:prstGeom>
            <a:grpFill/>
          </p:spPr>
        </p:pic>
      </p:grpSp>
      <p:grpSp>
        <p:nvGrpSpPr>
          <p:cNvPr id="1006" name="그룹 1006"/>
          <p:cNvGrpSpPr/>
          <p:nvPr/>
        </p:nvGrpSpPr>
        <p:grpSpPr>
          <a:xfrm>
            <a:off x="1220384" y="3171825"/>
            <a:ext cx="2543965" cy="2543965"/>
            <a:chOff x="-429696" y="2718767"/>
            <a:chExt cx="2543965" cy="25439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29696" y="2718767"/>
              <a:ext cx="2543965" cy="254396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640597" y="3750411"/>
            <a:ext cx="170353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2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6 Bold" pitchFamily="34" charset="0"/>
              </a:rPr>
              <a:t>01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34788" y="4533045"/>
            <a:ext cx="27151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kern="0" spc="-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01. </a:t>
            </a:r>
            <a:r>
              <a:rPr lang="ko-KR" altLang="en-US" kern="0" spc="-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배경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93678" y="1999531"/>
            <a:ext cx="13055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1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6 Bold" pitchFamily="34" charset="0"/>
              </a:rPr>
              <a:t>02</a:t>
            </a:r>
            <a:endParaRPr lang="en-US" sz="4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69167" y="2707417"/>
            <a:ext cx="156252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kern="0" spc="-1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4 Regular" pitchFamily="34" charset="0"/>
              </a:rPr>
              <a:t>①  </a:t>
            </a:r>
            <a:r>
              <a:rPr lang="ko-KR" altLang="en-US" kern="0" spc="-1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4 Regular" pitchFamily="34" charset="0"/>
              </a:rPr>
              <a:t>데이터 수집 </a:t>
            </a:r>
            <a:endParaRPr lang="en-US" altLang="ko-KR" kern="0" spc="-100" dirty="0">
              <a:latin typeface="Noto Sans KR Medium" panose="020B0600000000000000" pitchFamily="34" charset="-127"/>
              <a:ea typeface="Noto Sans KR Medium" panose="020B0600000000000000" pitchFamily="34" charset="-127"/>
              <a:cs typeface="S-Core Dream 4 Regular" pitchFamily="34" charset="0"/>
            </a:endParaRPr>
          </a:p>
          <a:p>
            <a:r>
              <a:rPr lang="en-US" altLang="ko-KR" kern="0" spc="-1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4 Regular" pitchFamily="34" charset="0"/>
              </a:rPr>
              <a:t>②  </a:t>
            </a:r>
            <a:r>
              <a:rPr lang="ko-KR" altLang="en-US" kern="0" spc="-1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4 Regular" pitchFamily="34" charset="0"/>
              </a:rPr>
              <a:t>전처리</a:t>
            </a:r>
            <a:r>
              <a:rPr lang="ko-KR" altLang="en-US" kern="0" spc="-1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4 Regular" pitchFamily="34" charset="0"/>
              </a:rPr>
              <a:t> 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AC4930E4-CD3A-8C9B-DC33-4871E54E3217}"/>
              </a:ext>
            </a:extLst>
          </p:cNvPr>
          <p:cNvGrpSpPr/>
          <p:nvPr/>
        </p:nvGrpSpPr>
        <p:grpSpPr>
          <a:xfrm>
            <a:off x="6948726" y="3171825"/>
            <a:ext cx="2543965" cy="2543965"/>
            <a:chOff x="-429696" y="2718767"/>
            <a:chExt cx="2543965" cy="2543965"/>
          </a:xfrm>
        </p:grpSpPr>
        <p:pic>
          <p:nvPicPr>
            <p:cNvPr id="7" name="Object 17">
              <a:extLst>
                <a:ext uri="{FF2B5EF4-FFF2-40B4-BE49-F238E27FC236}">
                  <a16:creationId xmlns:a16="http://schemas.microsoft.com/office/drawing/2014/main" id="{C66315EE-889B-2E3D-E0F1-F8C91CAD2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29696" y="2718767"/>
              <a:ext cx="2543965" cy="2543965"/>
            </a:xfrm>
            <a:prstGeom prst="rect">
              <a:avLst/>
            </a:prstGeom>
          </p:spPr>
        </p:pic>
      </p:grpSp>
      <p:sp>
        <p:nvSpPr>
          <p:cNvPr id="8" name="Object 25">
            <a:extLst>
              <a:ext uri="{FF2B5EF4-FFF2-40B4-BE49-F238E27FC236}">
                <a16:creationId xmlns:a16="http://schemas.microsoft.com/office/drawing/2014/main" id="{2C8E526E-08F8-28CC-3C5E-B11C0AA09580}"/>
              </a:ext>
            </a:extLst>
          </p:cNvPr>
          <p:cNvSpPr txBox="1"/>
          <p:nvPr/>
        </p:nvSpPr>
        <p:spPr>
          <a:xfrm>
            <a:off x="7368939" y="3734385"/>
            <a:ext cx="170353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2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6 Bold" pitchFamily="34" charset="0"/>
              </a:rPr>
              <a:t>03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Object 26">
            <a:extLst>
              <a:ext uri="{FF2B5EF4-FFF2-40B4-BE49-F238E27FC236}">
                <a16:creationId xmlns:a16="http://schemas.microsoft.com/office/drawing/2014/main" id="{8B06626B-B22B-4DA9-F4C4-99065769472D}"/>
              </a:ext>
            </a:extLst>
          </p:cNvPr>
          <p:cNvSpPr txBox="1"/>
          <p:nvPr/>
        </p:nvSpPr>
        <p:spPr>
          <a:xfrm>
            <a:off x="7412231" y="4442271"/>
            <a:ext cx="18703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kern="0" spc="-1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4 Regular" pitchFamily="34" charset="0"/>
              </a:rPr>
              <a:t>①</a:t>
            </a:r>
            <a:r>
              <a:rPr lang="en-US" altLang="ko-KR" kern="0" spc="-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</a:t>
            </a:r>
            <a:r>
              <a:rPr lang="ko-KR" altLang="en-US" kern="0" spc="-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</a:t>
            </a:r>
            <a:endParaRPr lang="en-US" altLang="ko-KR" kern="0" spc="-1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kern="0" spc="-1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4 Regular" pitchFamily="34" charset="0"/>
              </a:rPr>
              <a:t>②  </a:t>
            </a:r>
            <a:r>
              <a:rPr lang="ko-KR" altLang="en-US" kern="0" spc="-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 결과</a:t>
            </a:r>
            <a:r>
              <a:rPr lang="en-US" altLang="ko-KR" kern="0" spc="-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kern="0" spc="-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결론</a:t>
            </a:r>
            <a:endParaRPr lang="en-US" altLang="ko-KR" kern="0" spc="-1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007ECF2-84BA-DAB7-4478-C66274C2F2AC}"/>
              </a:ext>
            </a:extLst>
          </p:cNvPr>
          <p:cNvGrpSpPr/>
          <p:nvPr/>
        </p:nvGrpSpPr>
        <p:grpSpPr>
          <a:xfrm>
            <a:off x="166687" y="282375"/>
            <a:ext cx="1373650" cy="1106453"/>
            <a:chOff x="166601" y="857522"/>
            <a:chExt cx="1373650" cy="1106453"/>
          </a:xfrm>
        </p:grpSpPr>
        <p:grpSp>
          <p:nvGrpSpPr>
            <p:cNvPr id="2" name="그룹 1007">
              <a:extLst>
                <a:ext uri="{FF2B5EF4-FFF2-40B4-BE49-F238E27FC236}">
                  <a16:creationId xmlns:a16="http://schemas.microsoft.com/office/drawing/2014/main" id="{09B298D8-3628-C546-1ACD-21CED92E555A}"/>
                </a:ext>
              </a:extLst>
            </p:cNvPr>
            <p:cNvGrpSpPr/>
            <p:nvPr/>
          </p:nvGrpSpPr>
          <p:grpSpPr>
            <a:xfrm>
              <a:off x="269998" y="857522"/>
              <a:ext cx="1166857" cy="1106453"/>
              <a:chOff x="491686" y="1074772"/>
              <a:chExt cx="728698" cy="728698"/>
            </a:xfrm>
          </p:grpSpPr>
          <p:pic>
            <p:nvPicPr>
              <p:cNvPr id="3" name="Object 32">
                <a:extLst>
                  <a:ext uri="{FF2B5EF4-FFF2-40B4-BE49-F238E27FC236}">
                    <a16:creationId xmlns:a16="http://schemas.microsoft.com/office/drawing/2014/main" id="{A25F24E5-5B30-4B88-4192-F2E5A6D8AD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91686" y="1074772"/>
                <a:ext cx="728698" cy="728698"/>
              </a:xfrm>
              <a:prstGeom prst="rect">
                <a:avLst/>
              </a:prstGeom>
            </p:spPr>
          </p:pic>
        </p:grpSp>
        <p:sp>
          <p:nvSpPr>
            <p:cNvPr id="4" name="Object 35">
              <a:extLst>
                <a:ext uri="{FF2B5EF4-FFF2-40B4-BE49-F238E27FC236}">
                  <a16:creationId xmlns:a16="http://schemas.microsoft.com/office/drawing/2014/main" id="{8881ABE7-AD6B-84F4-BE11-3DF830BD3E79}"/>
                </a:ext>
              </a:extLst>
            </p:cNvPr>
            <p:cNvSpPr txBox="1"/>
            <p:nvPr/>
          </p:nvSpPr>
          <p:spPr>
            <a:xfrm>
              <a:off x="166601" y="1179915"/>
              <a:ext cx="13736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kern="0" spc="1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목차</a:t>
              </a:r>
              <a:endParaRPr 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98984" y="2653867"/>
            <a:ext cx="3690970" cy="3623409"/>
            <a:chOff x="10013879" y="4055006"/>
            <a:chExt cx="2066397" cy="2066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>
              <a:off x="10013879" y="4055006"/>
              <a:ext cx="2066397" cy="2066397"/>
            </a:xfrm>
            <a:prstGeom prst="rect">
              <a:avLst/>
            </a:prstGeom>
            <a:noFill/>
          </p:spPr>
        </p:pic>
      </p:grpSp>
      <p:sp>
        <p:nvSpPr>
          <p:cNvPr id="35" name="Object 35"/>
          <p:cNvSpPr txBox="1"/>
          <p:nvPr/>
        </p:nvSpPr>
        <p:spPr>
          <a:xfrm>
            <a:off x="166687" y="270058"/>
            <a:ext cx="27334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01. </a:t>
            </a:r>
            <a:r>
              <a:rPr lang="ko-KR" altLang="en-US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배경</a:t>
            </a:r>
            <a:endParaRPr 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56FFF6-BED5-CE44-29D9-491DCB35E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680" y="731723"/>
            <a:ext cx="1724025" cy="20193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0D2808-1E5C-F3B8-6872-C5CD0004C0B5}"/>
              </a:ext>
            </a:extLst>
          </p:cNvPr>
          <p:cNvGrpSpPr/>
          <p:nvPr/>
        </p:nvGrpSpPr>
        <p:grpSpPr>
          <a:xfrm>
            <a:off x="905786" y="2646610"/>
            <a:ext cx="3690970" cy="3623409"/>
            <a:chOff x="3595687" y="2409825"/>
            <a:chExt cx="4649154" cy="463399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595687" y="2409825"/>
              <a:ext cx="4649154" cy="4633993"/>
              <a:chOff x="-412559" y="4610155"/>
              <a:chExt cx="2541247" cy="254124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412559" y="4610155"/>
                <a:ext cx="2541247" cy="2541247"/>
              </a:xfrm>
              <a:prstGeom prst="rect">
                <a:avLst/>
              </a:prstGeom>
            </p:spPr>
          </p:pic>
        </p:grpSp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EFC1D200-56FF-97BC-4E6C-9E05596A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139" y="2827101"/>
              <a:ext cx="3524250" cy="3524250"/>
            </a:xfrm>
            <a:prstGeom prst="rect">
              <a:avLst/>
            </a:prstGeom>
          </p:spPr>
        </p:pic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EC8A057A-5175-9ED3-739A-73C54E2282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990" t="15876" r="13953" b="11080"/>
          <a:stretch/>
        </p:blipFill>
        <p:spPr>
          <a:xfrm>
            <a:off x="6338886" y="3476625"/>
            <a:ext cx="3004587" cy="205106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50B929B-22BE-D45C-7883-B2426BB7EC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0824" y="3811285"/>
            <a:ext cx="1381739" cy="1381739"/>
          </a:xfrm>
          <a:prstGeom prst="rect">
            <a:avLst/>
          </a:prstGeom>
          <a:ln>
            <a:noFill/>
          </a:ln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D9A96F4-A16A-3A7C-C533-01D88BA022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449" y="2519586"/>
            <a:ext cx="1166858" cy="122437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7467BA3-1440-8E71-A52C-ABDB5A8FD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449" y="4933439"/>
            <a:ext cx="1224379" cy="12243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84D7D30-E091-3A42-8BC4-F519895B1F09}"/>
              </a:ext>
            </a:extLst>
          </p:cNvPr>
          <p:cNvSpPr/>
          <p:nvPr/>
        </p:nvSpPr>
        <p:spPr>
          <a:xfrm>
            <a:off x="2089856" y="1586243"/>
            <a:ext cx="2733432" cy="439036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bject 6"/>
          <p:cNvSpPr txBox="1"/>
          <p:nvPr/>
        </p:nvSpPr>
        <p:spPr>
          <a:xfrm>
            <a:off x="1349588" y="5111844"/>
            <a:ext cx="42139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Crawling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69210" y="1337749"/>
            <a:ext cx="1373650" cy="187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00" kern="0" spc="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CONTENTS</a:t>
            </a:r>
            <a:endParaRPr lang="en-US" dirty="0"/>
          </a:p>
        </p:txBody>
      </p:sp>
      <p:sp>
        <p:nvSpPr>
          <p:cNvPr id="7" name="Object 35">
            <a:extLst>
              <a:ext uri="{FF2B5EF4-FFF2-40B4-BE49-F238E27FC236}">
                <a16:creationId xmlns:a16="http://schemas.microsoft.com/office/drawing/2014/main" id="{5BBC01F4-9351-AE25-7F8B-C81500DFC59B}"/>
              </a:ext>
            </a:extLst>
          </p:cNvPr>
          <p:cNvSpPr txBox="1"/>
          <p:nvPr/>
        </p:nvSpPr>
        <p:spPr>
          <a:xfrm>
            <a:off x="169210" y="1108164"/>
            <a:ext cx="13736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수집</a:t>
            </a:r>
            <a:endParaRPr lang="en-US" altLang="ko-KR" sz="1200" kern="0" spc="100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en-US" altLang="ko-KR" sz="12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+</a:t>
            </a:r>
          </a:p>
          <a:p>
            <a:pPr algn="ctr"/>
            <a:r>
              <a:rPr lang="ko-KR" altLang="en-US" sz="12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전처리방법</a:t>
            </a:r>
            <a:endParaRPr 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D3D3C5D-8109-C3CB-7AC2-AD180C9E6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48" y="2111803"/>
            <a:ext cx="2134649" cy="2546743"/>
          </a:xfrm>
          <a:prstGeom prst="rect">
            <a:avLst/>
          </a:prstGeom>
        </p:spPr>
      </p:pic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756F4490-9402-9E6F-1BBB-D81C115C830D}"/>
              </a:ext>
            </a:extLst>
          </p:cNvPr>
          <p:cNvGrpSpPr/>
          <p:nvPr/>
        </p:nvGrpSpPr>
        <p:grpSpPr>
          <a:xfrm rot="5400000" flipV="1">
            <a:off x="3159846" y="3747514"/>
            <a:ext cx="4390364" cy="67822"/>
            <a:chOff x="1445470" y="3036644"/>
            <a:chExt cx="7804298" cy="29163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70CFE7EC-F461-868A-CB18-1BC0FBE88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470" y="3036644"/>
              <a:ext cx="7804298" cy="2916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454021" y="5111844"/>
            <a:ext cx="42139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100" dirty="0">
                <a:solidFill>
                  <a:srgbClr val="FCC026"/>
                </a:solidFill>
                <a:latin typeface="S-Core Dream 5 Medium" pitchFamily="34" charset="0"/>
                <a:cs typeface="S-Core Dream 5 Medium" pitchFamily="34" charset="0"/>
              </a:rPr>
              <a:t>Preprocessing</a:t>
            </a:r>
          </a:p>
        </p:txBody>
      </p:sp>
      <p:sp>
        <p:nvSpPr>
          <p:cNvPr id="3" name="Object 35">
            <a:extLst>
              <a:ext uri="{FF2B5EF4-FFF2-40B4-BE49-F238E27FC236}">
                <a16:creationId xmlns:a16="http://schemas.microsoft.com/office/drawing/2014/main" id="{09526B19-3BE7-857C-D019-FA82EC646EDF}"/>
              </a:ext>
            </a:extLst>
          </p:cNvPr>
          <p:cNvSpPr txBox="1"/>
          <p:nvPr/>
        </p:nvSpPr>
        <p:spPr>
          <a:xfrm>
            <a:off x="166687" y="270058"/>
            <a:ext cx="27334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02. ① </a:t>
            </a:r>
            <a:r>
              <a:rPr lang="ko-KR" altLang="en-US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수집</a:t>
            </a:r>
            <a:r>
              <a:rPr lang="en-US" altLang="ko-KR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792A03-2E93-FF75-35FE-50824A843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555" y="2463160"/>
            <a:ext cx="2582900" cy="19400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169210" y="1337749"/>
            <a:ext cx="1373650" cy="187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00" kern="0" spc="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CONTENTS</a:t>
            </a:r>
            <a:endParaRPr lang="en-US" dirty="0"/>
          </a:p>
        </p:txBody>
      </p:sp>
      <p:sp>
        <p:nvSpPr>
          <p:cNvPr id="7" name="Object 35">
            <a:extLst>
              <a:ext uri="{FF2B5EF4-FFF2-40B4-BE49-F238E27FC236}">
                <a16:creationId xmlns:a16="http://schemas.microsoft.com/office/drawing/2014/main" id="{5BBC01F4-9351-AE25-7F8B-C81500DFC59B}"/>
              </a:ext>
            </a:extLst>
          </p:cNvPr>
          <p:cNvSpPr txBox="1"/>
          <p:nvPr/>
        </p:nvSpPr>
        <p:spPr>
          <a:xfrm>
            <a:off x="169210" y="1108164"/>
            <a:ext cx="13736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수집</a:t>
            </a:r>
            <a:endParaRPr lang="en-US" altLang="ko-KR" sz="1200" kern="0" spc="100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en-US" altLang="ko-KR" sz="12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+</a:t>
            </a:r>
          </a:p>
          <a:p>
            <a:pPr algn="ctr"/>
            <a:r>
              <a:rPr lang="ko-KR" altLang="en-US" sz="12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전처리방법</a:t>
            </a:r>
            <a:endParaRPr 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Object 35">
            <a:extLst>
              <a:ext uri="{FF2B5EF4-FFF2-40B4-BE49-F238E27FC236}">
                <a16:creationId xmlns:a16="http://schemas.microsoft.com/office/drawing/2014/main" id="{09526B19-3BE7-857C-D019-FA82EC646EDF}"/>
              </a:ext>
            </a:extLst>
          </p:cNvPr>
          <p:cNvSpPr txBox="1"/>
          <p:nvPr/>
        </p:nvSpPr>
        <p:spPr>
          <a:xfrm>
            <a:off x="166687" y="270058"/>
            <a:ext cx="27334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02. ① </a:t>
            </a:r>
            <a:r>
              <a:rPr lang="ko-KR" altLang="en-US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수집</a:t>
            </a:r>
            <a:r>
              <a:rPr lang="en-US" altLang="ko-KR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ABE876-AE42-47D1-7223-B3BF29A0F1B5}"/>
              </a:ext>
            </a:extLst>
          </p:cNvPr>
          <p:cNvSpPr txBox="1"/>
          <p:nvPr/>
        </p:nvSpPr>
        <p:spPr>
          <a:xfrm>
            <a:off x="481394" y="722353"/>
            <a:ext cx="893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앨범의 </a:t>
            </a:r>
            <a:r>
              <a:rPr lang="ko-KR" altLang="en-US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장르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 앨범의 수록된 곡들의 </a:t>
            </a:r>
            <a:r>
              <a:rPr lang="ko-KR" altLang="en-US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가사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정보를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벅스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(Bugs)’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로부터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스크랩핑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(scraping)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함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D5F91CE-5BDA-6620-ECAA-A62FD3B6F010}"/>
              </a:ext>
            </a:extLst>
          </p:cNvPr>
          <p:cNvGrpSpPr/>
          <p:nvPr/>
        </p:nvGrpSpPr>
        <p:grpSpPr>
          <a:xfrm>
            <a:off x="481394" y="1271286"/>
            <a:ext cx="6487651" cy="5751115"/>
            <a:chOff x="471487" y="1293332"/>
            <a:chExt cx="6487651" cy="575111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468244B-648A-4229-4DBB-8C486C9D359B}"/>
                </a:ext>
              </a:extLst>
            </p:cNvPr>
            <p:cNvGrpSpPr/>
            <p:nvPr/>
          </p:nvGrpSpPr>
          <p:grpSpPr>
            <a:xfrm>
              <a:off x="471487" y="2273379"/>
              <a:ext cx="6487651" cy="4771068"/>
              <a:chOff x="471487" y="835862"/>
              <a:chExt cx="6487651" cy="4771068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E6F004E-759F-0A2A-FCEF-B4E1A5AEB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487" y="835862"/>
                <a:ext cx="5810250" cy="819150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2C700E7-1A43-5A95-D959-752C124DB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487" y="1762724"/>
                <a:ext cx="5743575" cy="1952625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97F7190-57D8-2B7D-AE9A-6E6A17652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487" y="3823061"/>
                <a:ext cx="6487651" cy="1783869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EC95D4F-333D-D7D0-A230-A55AB8DE0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487" y="1293332"/>
              <a:ext cx="5791200" cy="857250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6035310-62A7-7B48-117E-1F836CCB5B42}"/>
              </a:ext>
            </a:extLst>
          </p:cNvPr>
          <p:cNvSpPr/>
          <p:nvPr/>
        </p:nvSpPr>
        <p:spPr>
          <a:xfrm>
            <a:off x="2681288" y="1917472"/>
            <a:ext cx="1143000" cy="187553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AFC59E-1D79-C073-BC32-6998D68D8A80}"/>
              </a:ext>
            </a:extLst>
          </p:cNvPr>
          <p:cNvSpPr/>
          <p:nvPr/>
        </p:nvSpPr>
        <p:spPr>
          <a:xfrm>
            <a:off x="2681288" y="2880954"/>
            <a:ext cx="1143000" cy="187553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5D142A4-4151-DF8A-F581-18D972E5A5EF}"/>
              </a:ext>
            </a:extLst>
          </p:cNvPr>
          <p:cNvGrpSpPr/>
          <p:nvPr/>
        </p:nvGrpSpPr>
        <p:grpSpPr>
          <a:xfrm>
            <a:off x="4662487" y="1271286"/>
            <a:ext cx="6221352" cy="6202344"/>
            <a:chOff x="5146737" y="1160481"/>
            <a:chExt cx="6194302" cy="5437093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6C4A02C-05BD-1AC5-B274-FF6B49CF27A5}"/>
                </a:ext>
              </a:extLst>
            </p:cNvPr>
            <p:cNvGrpSpPr/>
            <p:nvPr/>
          </p:nvGrpSpPr>
          <p:grpSpPr>
            <a:xfrm>
              <a:off x="5146737" y="1160481"/>
              <a:ext cx="6194302" cy="5437093"/>
              <a:chOff x="5146737" y="1160481"/>
              <a:chExt cx="6194302" cy="5437093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4C4C7172-61C2-773A-E237-BEDE40BEF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6737" y="1160481"/>
                <a:ext cx="5068444" cy="2719009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82EF91EA-6F37-CA38-75E2-A25C2C351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11247" y="2519523"/>
                <a:ext cx="5179065" cy="2719009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8AA6F915-EB1A-3198-C248-D7AA882EF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72594" y="3912882"/>
                <a:ext cx="5068445" cy="2684692"/>
              </a:xfrm>
              <a:prstGeom prst="rect">
                <a:avLst/>
              </a:prstGeom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BA5C463-AA1B-24A4-97D5-106897C9F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865825">
              <a:off x="8622025" y="2121892"/>
              <a:ext cx="979959" cy="979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54D2FAFB-7219-6573-7AC5-BB5D23AEF5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865825">
              <a:off x="9137838" y="3549731"/>
              <a:ext cx="979959" cy="979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0BBF319-FF26-77F2-CAB0-8A96D194EA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834" y="1254807"/>
            <a:ext cx="10325678" cy="639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1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169210" y="1337749"/>
            <a:ext cx="1373650" cy="187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00" kern="0" spc="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CONTENTS</a:t>
            </a:r>
            <a:endParaRPr lang="en-US" dirty="0"/>
          </a:p>
        </p:txBody>
      </p:sp>
      <p:sp>
        <p:nvSpPr>
          <p:cNvPr id="7" name="Object 35">
            <a:extLst>
              <a:ext uri="{FF2B5EF4-FFF2-40B4-BE49-F238E27FC236}">
                <a16:creationId xmlns:a16="http://schemas.microsoft.com/office/drawing/2014/main" id="{5BBC01F4-9351-AE25-7F8B-C81500DFC59B}"/>
              </a:ext>
            </a:extLst>
          </p:cNvPr>
          <p:cNvSpPr txBox="1"/>
          <p:nvPr/>
        </p:nvSpPr>
        <p:spPr>
          <a:xfrm>
            <a:off x="169210" y="1108164"/>
            <a:ext cx="13736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수집</a:t>
            </a:r>
            <a:endParaRPr lang="en-US" altLang="ko-KR" sz="1200" kern="0" spc="100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en-US" altLang="ko-KR" sz="12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+</a:t>
            </a:r>
          </a:p>
          <a:p>
            <a:pPr algn="ctr"/>
            <a:r>
              <a:rPr lang="ko-KR" altLang="en-US" sz="12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전처리방법</a:t>
            </a:r>
            <a:endParaRPr 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Object 35">
            <a:extLst>
              <a:ext uri="{FF2B5EF4-FFF2-40B4-BE49-F238E27FC236}">
                <a16:creationId xmlns:a16="http://schemas.microsoft.com/office/drawing/2014/main" id="{09526B19-3BE7-857C-D019-FA82EC646EDF}"/>
              </a:ext>
            </a:extLst>
          </p:cNvPr>
          <p:cNvSpPr txBox="1"/>
          <p:nvPr/>
        </p:nvSpPr>
        <p:spPr>
          <a:xfrm>
            <a:off x="166687" y="270058"/>
            <a:ext cx="27334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02. ① </a:t>
            </a:r>
            <a:r>
              <a:rPr lang="ko-KR" altLang="en-US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수집</a:t>
            </a:r>
            <a:r>
              <a:rPr lang="en-US" altLang="ko-KR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ABE876-AE42-47D1-7223-B3BF29A0F1B5}"/>
              </a:ext>
            </a:extLst>
          </p:cNvPr>
          <p:cNvSpPr txBox="1"/>
          <p:nvPr/>
        </p:nvSpPr>
        <p:spPr>
          <a:xfrm>
            <a:off x="477875" y="699070"/>
            <a:ext cx="491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멜론도 마찬가지 방법으로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스크랩핑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(scraping)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함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6035310-62A7-7B48-117E-1F836CCB5B42}"/>
              </a:ext>
            </a:extLst>
          </p:cNvPr>
          <p:cNvSpPr/>
          <p:nvPr/>
        </p:nvSpPr>
        <p:spPr>
          <a:xfrm>
            <a:off x="8243887" y="2685940"/>
            <a:ext cx="1143000" cy="187553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6F6553-652B-D757-E175-48B19C926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6" y="1247232"/>
            <a:ext cx="9601200" cy="453491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AFC59E-1D79-C073-BC32-6998D68D8A80}"/>
              </a:ext>
            </a:extLst>
          </p:cNvPr>
          <p:cNvSpPr/>
          <p:nvPr/>
        </p:nvSpPr>
        <p:spPr>
          <a:xfrm>
            <a:off x="2328619" y="1982370"/>
            <a:ext cx="1143000" cy="187553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F8B5EC-EB14-EFF8-F2CF-4359CA56E13F}"/>
              </a:ext>
            </a:extLst>
          </p:cNvPr>
          <p:cNvSpPr/>
          <p:nvPr/>
        </p:nvSpPr>
        <p:spPr>
          <a:xfrm>
            <a:off x="2328619" y="3092615"/>
            <a:ext cx="1143000" cy="187553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6B7233-828C-1F7F-A267-498CF3E0A8B0}"/>
              </a:ext>
            </a:extLst>
          </p:cNvPr>
          <p:cNvGrpSpPr/>
          <p:nvPr/>
        </p:nvGrpSpPr>
        <p:grpSpPr>
          <a:xfrm>
            <a:off x="5311120" y="1052946"/>
            <a:ext cx="5242622" cy="6355440"/>
            <a:chOff x="5270837" y="591608"/>
            <a:chExt cx="5282905" cy="681677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AFBD8E2-2A0C-2162-BF36-77EF86AD1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0837" y="591608"/>
              <a:ext cx="4800600" cy="259779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26E18E1-20C7-B041-67A5-8AC1A7B21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0407" y="1708443"/>
              <a:ext cx="4800600" cy="314946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D0C9576-0B3E-446C-8CFD-F9F8F654B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12605" y="3510624"/>
              <a:ext cx="2641137" cy="3897762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8940F7E-3A18-43D0-1F89-259ED438C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316" y="1115939"/>
            <a:ext cx="9525000" cy="594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7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DEF1655-CD37-C325-34C9-3925DADD60D6}"/>
              </a:ext>
            </a:extLst>
          </p:cNvPr>
          <p:cNvSpPr/>
          <p:nvPr/>
        </p:nvSpPr>
        <p:spPr>
          <a:xfrm>
            <a:off x="6194289" y="1754495"/>
            <a:ext cx="2733432" cy="4390364"/>
          </a:xfrm>
          <a:prstGeom prst="roundRect">
            <a:avLst/>
          </a:prstGeom>
          <a:solidFill>
            <a:srgbClr val="D75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bject 6"/>
          <p:cNvSpPr txBox="1"/>
          <p:nvPr/>
        </p:nvSpPr>
        <p:spPr>
          <a:xfrm>
            <a:off x="1349588" y="5111844"/>
            <a:ext cx="42139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Crawling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69210" y="1337749"/>
            <a:ext cx="1373650" cy="187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00" kern="0" spc="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CONTENTS</a:t>
            </a:r>
            <a:endParaRPr lang="en-US" dirty="0"/>
          </a:p>
        </p:txBody>
      </p:sp>
      <p:sp>
        <p:nvSpPr>
          <p:cNvPr id="7" name="Object 35">
            <a:extLst>
              <a:ext uri="{FF2B5EF4-FFF2-40B4-BE49-F238E27FC236}">
                <a16:creationId xmlns:a16="http://schemas.microsoft.com/office/drawing/2014/main" id="{5BBC01F4-9351-AE25-7F8B-C81500DFC59B}"/>
              </a:ext>
            </a:extLst>
          </p:cNvPr>
          <p:cNvSpPr txBox="1"/>
          <p:nvPr/>
        </p:nvSpPr>
        <p:spPr>
          <a:xfrm>
            <a:off x="169210" y="1108164"/>
            <a:ext cx="13736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수집</a:t>
            </a:r>
            <a:endParaRPr lang="en-US" altLang="ko-KR" sz="1200" kern="0" spc="100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en-US" altLang="ko-KR" sz="12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+</a:t>
            </a:r>
          </a:p>
          <a:p>
            <a:pPr algn="ctr"/>
            <a:r>
              <a:rPr lang="ko-KR" altLang="en-US" sz="12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전처리방법</a:t>
            </a:r>
            <a:endParaRPr 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D3D3C5D-8109-C3CB-7AC2-AD180C9E6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48" y="2111803"/>
            <a:ext cx="2134649" cy="2546743"/>
          </a:xfrm>
          <a:prstGeom prst="rect">
            <a:avLst/>
          </a:prstGeom>
        </p:spPr>
      </p:pic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756F4490-9402-9E6F-1BBB-D81C115C830D}"/>
              </a:ext>
            </a:extLst>
          </p:cNvPr>
          <p:cNvGrpSpPr/>
          <p:nvPr/>
        </p:nvGrpSpPr>
        <p:grpSpPr>
          <a:xfrm rot="5400000" flipV="1">
            <a:off x="3159846" y="3747514"/>
            <a:ext cx="4390364" cy="67822"/>
            <a:chOff x="1445470" y="3036644"/>
            <a:chExt cx="7804298" cy="29163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70CFE7EC-F461-868A-CB18-1BC0FBE88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470" y="3036644"/>
              <a:ext cx="7804298" cy="2916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454021" y="5111844"/>
            <a:ext cx="42139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100" dirty="0">
                <a:solidFill>
                  <a:srgbClr val="FCC026"/>
                </a:solidFill>
                <a:latin typeface="S-Core Dream 5 Medium" pitchFamily="34" charset="0"/>
                <a:cs typeface="S-Core Dream 5 Medium" pitchFamily="34" charset="0"/>
              </a:rPr>
              <a:t>Preprocessing</a:t>
            </a:r>
          </a:p>
        </p:txBody>
      </p:sp>
      <p:sp>
        <p:nvSpPr>
          <p:cNvPr id="3" name="Object 35">
            <a:extLst>
              <a:ext uri="{FF2B5EF4-FFF2-40B4-BE49-F238E27FC236}">
                <a16:creationId xmlns:a16="http://schemas.microsoft.com/office/drawing/2014/main" id="{09526B19-3BE7-857C-D019-FA82EC646EDF}"/>
              </a:ext>
            </a:extLst>
          </p:cNvPr>
          <p:cNvSpPr txBox="1"/>
          <p:nvPr/>
        </p:nvSpPr>
        <p:spPr>
          <a:xfrm>
            <a:off x="166687" y="270058"/>
            <a:ext cx="3048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02. ② </a:t>
            </a:r>
            <a:r>
              <a:rPr lang="ko-KR" altLang="en-US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</a:t>
            </a:r>
            <a:r>
              <a:rPr lang="ko-KR" altLang="en-US" sz="2400" kern="0" spc="1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r>
              <a:rPr lang="en-US" altLang="ko-KR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602FD9-AC81-0A02-7257-39DC2EECF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555" y="2463160"/>
            <a:ext cx="2582900" cy="194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14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169210" y="1331303"/>
            <a:ext cx="1373650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3 Light" pitchFamily="34" charset="0"/>
              </a:rPr>
              <a:t>CONTENTS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Object 35">
            <a:extLst>
              <a:ext uri="{FF2B5EF4-FFF2-40B4-BE49-F238E27FC236}">
                <a16:creationId xmlns:a16="http://schemas.microsoft.com/office/drawing/2014/main" id="{09526B19-3BE7-857C-D019-FA82EC646EDF}"/>
              </a:ext>
            </a:extLst>
          </p:cNvPr>
          <p:cNvSpPr txBox="1"/>
          <p:nvPr/>
        </p:nvSpPr>
        <p:spPr>
          <a:xfrm>
            <a:off x="166687" y="270058"/>
            <a:ext cx="3048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02. ② </a:t>
            </a:r>
            <a:r>
              <a:rPr lang="ko-KR" altLang="en-US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</a:t>
            </a:r>
            <a:r>
              <a:rPr lang="ko-KR" altLang="en-US" sz="2400" kern="0" spc="1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r>
              <a:rPr lang="en-US" altLang="ko-KR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6E0571-96FB-AE2F-7847-726694BA5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" y="1496336"/>
            <a:ext cx="3677225" cy="57121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1F9E29-5E91-E57C-2A7E-58FE14575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942" y="1496336"/>
            <a:ext cx="3481169" cy="37161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6C19518-417D-594D-8617-D7FBC1B2C3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0" t="2381"/>
          <a:stretch/>
        </p:blipFill>
        <p:spPr>
          <a:xfrm>
            <a:off x="5010942" y="5534025"/>
            <a:ext cx="5082505" cy="9380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913DCB-6EE8-9098-1329-06E9E3CBA4D9}"/>
              </a:ext>
            </a:extLst>
          </p:cNvPr>
          <p:cNvSpPr txBox="1"/>
          <p:nvPr/>
        </p:nvSpPr>
        <p:spPr>
          <a:xfrm>
            <a:off x="471487" y="731723"/>
            <a:ext cx="922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토큰화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(tokenize)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작업 전에 필요한 </a:t>
            </a:r>
            <a:r>
              <a:rPr lang="ko-KR" altLang="en-US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</a:t>
            </a:r>
            <a:r>
              <a:rPr lang="ko-KR" altLang="en-US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이스케이프 시퀀스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맞춤법 교정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문장 분리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대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-&gt;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소문자 변환 등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작업 함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094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169210" y="1331303"/>
            <a:ext cx="1373650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00" kern="0" spc="1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3 Light" pitchFamily="34" charset="0"/>
              </a:rPr>
              <a:t>CONTENTS</a:t>
            </a:r>
            <a:endParaRPr 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Object 35">
            <a:extLst>
              <a:ext uri="{FF2B5EF4-FFF2-40B4-BE49-F238E27FC236}">
                <a16:creationId xmlns:a16="http://schemas.microsoft.com/office/drawing/2014/main" id="{09526B19-3BE7-857C-D019-FA82EC646EDF}"/>
              </a:ext>
            </a:extLst>
          </p:cNvPr>
          <p:cNvSpPr txBox="1"/>
          <p:nvPr/>
        </p:nvSpPr>
        <p:spPr>
          <a:xfrm>
            <a:off x="166687" y="270058"/>
            <a:ext cx="3048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02. ② </a:t>
            </a:r>
            <a:r>
              <a:rPr lang="ko-KR" altLang="en-US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</a:t>
            </a:r>
            <a:r>
              <a:rPr lang="ko-KR" altLang="en-US" sz="2400" kern="0" spc="1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r>
              <a:rPr lang="en-US" altLang="ko-KR" sz="2400" kern="0" spc="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13DCB-6EE8-9098-1329-06E9E3CBA4D9}"/>
              </a:ext>
            </a:extLst>
          </p:cNvPr>
          <p:cNvSpPr txBox="1"/>
          <p:nvPr/>
        </p:nvSpPr>
        <p:spPr>
          <a:xfrm>
            <a:off x="700087" y="840385"/>
            <a:ext cx="601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train_data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사용될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top3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장르 추출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E8F35A-1267-EAF7-BFFE-E08526511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5" y="1244417"/>
            <a:ext cx="3581400" cy="6048375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AACF3B5-AD02-A38C-93FD-DD0EA5B71A6C}"/>
              </a:ext>
            </a:extLst>
          </p:cNvPr>
          <p:cNvSpPr/>
          <p:nvPr/>
        </p:nvSpPr>
        <p:spPr>
          <a:xfrm>
            <a:off x="4662487" y="4010025"/>
            <a:ext cx="6858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F233CC-DE25-312E-16F1-E778CA957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487" y="0"/>
            <a:ext cx="9077202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95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3162</TotalTime>
  <Words>882</Words>
  <Application>Microsoft Office PowerPoint</Application>
  <PresentationFormat>사용자 지정</PresentationFormat>
  <Paragraphs>179</Paragraphs>
  <Slides>19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Noto Sans KR</vt:lpstr>
      <vt:lpstr>Arial</vt:lpstr>
      <vt:lpstr>맑은 고딕</vt:lpstr>
      <vt:lpstr>Calibri</vt:lpstr>
      <vt:lpstr>S-Core Dream 3 Light</vt:lpstr>
      <vt:lpstr>S-Core Dream 5 Medium</vt:lpstr>
      <vt:lpstr>Noto Sans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김준현</cp:lastModifiedBy>
  <cp:revision>32</cp:revision>
  <dcterms:created xsi:type="dcterms:W3CDTF">2022-12-11T13:44:10Z</dcterms:created>
  <dcterms:modified xsi:type="dcterms:W3CDTF">2022-12-14T01:21:46Z</dcterms:modified>
</cp:coreProperties>
</file>